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5"/>
  </p:notesMasterIdLst>
  <p:sldIdLst>
    <p:sldId id="256" r:id="rId2"/>
    <p:sldId id="257" r:id="rId3"/>
    <p:sldId id="391" r:id="rId4"/>
    <p:sldId id="433" r:id="rId5"/>
    <p:sldId id="316" r:id="rId6"/>
    <p:sldId id="318" r:id="rId7"/>
    <p:sldId id="319" r:id="rId8"/>
    <p:sldId id="304" r:id="rId9"/>
    <p:sldId id="258" r:id="rId10"/>
    <p:sldId id="313" r:id="rId11"/>
    <p:sldId id="305" r:id="rId12"/>
    <p:sldId id="306" r:id="rId13"/>
    <p:sldId id="262" r:id="rId14"/>
    <p:sldId id="309" r:id="rId15"/>
    <p:sldId id="274" r:id="rId16"/>
    <p:sldId id="435" r:id="rId17"/>
    <p:sldId id="275" r:id="rId18"/>
    <p:sldId id="273" r:id="rId19"/>
    <p:sldId id="277" r:id="rId20"/>
    <p:sldId id="308" r:id="rId21"/>
    <p:sldId id="278" r:id="rId22"/>
    <p:sldId id="279" r:id="rId23"/>
    <p:sldId id="280" r:id="rId24"/>
    <p:sldId id="281" r:id="rId25"/>
    <p:sldId id="307" r:id="rId26"/>
    <p:sldId id="270" r:id="rId27"/>
    <p:sldId id="321" r:id="rId28"/>
    <p:sldId id="434" r:id="rId29"/>
    <p:sldId id="322" r:id="rId30"/>
    <p:sldId id="323" r:id="rId31"/>
    <p:sldId id="271" r:id="rId32"/>
    <p:sldId id="328" r:id="rId33"/>
    <p:sldId id="324" r:id="rId34"/>
    <p:sldId id="283" r:id="rId35"/>
    <p:sldId id="326" r:id="rId36"/>
    <p:sldId id="409" r:id="rId37"/>
    <p:sldId id="284" r:id="rId38"/>
    <p:sldId id="285" r:id="rId39"/>
    <p:sldId id="349" r:id="rId40"/>
    <p:sldId id="329" r:id="rId41"/>
    <p:sldId id="294" r:id="rId42"/>
    <p:sldId id="310" r:id="rId43"/>
    <p:sldId id="287" r:id="rId44"/>
    <p:sldId id="295" r:id="rId45"/>
    <p:sldId id="296" r:id="rId46"/>
    <p:sldId id="288" r:id="rId47"/>
    <p:sldId id="437" r:id="rId48"/>
    <p:sldId id="438" r:id="rId49"/>
    <p:sldId id="439" r:id="rId50"/>
    <p:sldId id="436" r:id="rId51"/>
    <p:sldId id="441" r:id="rId52"/>
    <p:sldId id="442" r:id="rId53"/>
    <p:sldId id="443" r:id="rId54"/>
    <p:sldId id="343" r:id="rId55"/>
    <p:sldId id="344" r:id="rId56"/>
    <p:sldId id="346" r:id="rId57"/>
    <p:sldId id="350" r:id="rId58"/>
    <p:sldId id="347" r:id="rId59"/>
    <p:sldId id="351" r:id="rId60"/>
    <p:sldId id="352" r:id="rId61"/>
    <p:sldId id="345" r:id="rId62"/>
    <p:sldId id="353" r:id="rId63"/>
    <p:sldId id="348" r:id="rId64"/>
    <p:sldId id="440" r:id="rId65"/>
    <p:sldId id="354" r:id="rId66"/>
    <p:sldId id="311" r:id="rId67"/>
    <p:sldId id="303" r:id="rId68"/>
    <p:sldId id="297" r:id="rId69"/>
    <p:sldId id="340" r:id="rId70"/>
    <p:sldId id="291" r:id="rId71"/>
    <p:sldId id="261" r:id="rId72"/>
    <p:sldId id="335" r:id="rId73"/>
    <p:sldId id="336" r:id="rId74"/>
    <p:sldId id="381" r:id="rId75"/>
    <p:sldId id="298" r:id="rId76"/>
    <p:sldId id="337" r:id="rId77"/>
    <p:sldId id="299" r:id="rId78"/>
    <p:sldId id="263" r:id="rId79"/>
    <p:sldId id="338" r:id="rId80"/>
    <p:sldId id="268" r:id="rId81"/>
    <p:sldId id="264" r:id="rId82"/>
    <p:sldId id="392" r:id="rId83"/>
    <p:sldId id="269" r:id="rId84"/>
    <p:sldId id="266" r:id="rId85"/>
    <p:sldId id="339" r:id="rId86"/>
    <p:sldId id="267" r:id="rId87"/>
    <p:sldId id="265" r:id="rId88"/>
    <p:sldId id="300" r:id="rId89"/>
    <p:sldId id="301" r:id="rId90"/>
    <p:sldId id="302" r:id="rId91"/>
    <p:sldId id="341" r:id="rId92"/>
    <p:sldId id="342" r:id="rId93"/>
    <p:sldId id="393" r:id="rId94"/>
    <p:sldId id="394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418" r:id="rId104"/>
    <p:sldId id="419" r:id="rId105"/>
    <p:sldId id="420" r:id="rId106"/>
    <p:sldId id="421" r:id="rId107"/>
    <p:sldId id="422" r:id="rId108"/>
    <p:sldId id="423" r:id="rId109"/>
    <p:sldId id="424" r:id="rId110"/>
    <p:sldId id="425" r:id="rId111"/>
    <p:sldId id="426" r:id="rId112"/>
    <p:sldId id="427" r:id="rId113"/>
    <p:sldId id="428" r:id="rId114"/>
    <p:sldId id="429" r:id="rId115"/>
    <p:sldId id="430" r:id="rId116"/>
    <p:sldId id="431" r:id="rId117"/>
    <p:sldId id="432" r:id="rId118"/>
    <p:sldId id="312" r:id="rId119"/>
    <p:sldId id="360" r:id="rId120"/>
    <p:sldId id="444" r:id="rId121"/>
    <p:sldId id="382" r:id="rId122"/>
    <p:sldId id="374" r:id="rId123"/>
    <p:sldId id="376" r:id="rId1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deněk Přivřel" initials="ZP" lastIdx="3" clrIdx="0">
    <p:extLst>
      <p:ext uri="{19B8F6BF-5375-455C-9EA6-DF929625EA0E}">
        <p15:presenceInfo xmlns:p15="http://schemas.microsoft.com/office/powerpoint/2012/main" userId="322dfe8e97dfef89" providerId="Windows Live"/>
      </p:ext>
    </p:extLst>
  </p:cmAuthor>
  <p:cmAuthor id="2" name="Privrel Zdenek" initials="PZ" lastIdx="2" clrIdx="1">
    <p:extLst>
      <p:ext uri="{19B8F6BF-5375-455C-9EA6-DF929625EA0E}">
        <p15:presenceInfo xmlns:p15="http://schemas.microsoft.com/office/powerpoint/2012/main" userId="Privrel Zden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7" autoAdjust="0"/>
    <p:restoredTop sz="94660"/>
  </p:normalViewPr>
  <p:slideViewPr>
    <p:cSldViewPr>
      <p:cViewPr varScale="1">
        <p:scale>
          <a:sx n="69" d="100"/>
          <a:sy n="69" d="100"/>
        </p:scale>
        <p:origin x="16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11-28T15:41:10.372" idx="2">
    <p:pos x="10" y="10"/>
    <p:text>povoleny jiné ochrany nohy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AB070-99E7-4B40-9744-6079BABBD899}" type="datetimeFigureOut">
              <a:rPr lang="cs-CZ" smtClean="0"/>
              <a:t>2024-04-17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A1CB0-1696-4ACB-B660-56114BE940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8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7A1CB0-1696-4ACB-B660-56114BE940D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978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06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94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771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0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64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52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59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77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723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93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81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2D3F0BF-D39D-42E1-ADA9-23883D9D61C2}" type="datetimeFigureOut">
              <a:rPr lang="cs-CZ" smtClean="0"/>
              <a:pPr/>
              <a:t>2024-04-17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F71C6DB-6BAE-4BE1-853F-48D6736969A1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06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mas.org/finswimming/documents-of-the-finswimming-commission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vazpotapecu.cz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Školení rozhodčích</a:t>
            </a:r>
            <a:b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PP/RP a DPP </a:t>
            </a:r>
            <a:r>
              <a:rPr lang="cs-CZ" sz="3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ii</a:t>
            </a:r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A III. třídy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 Polišenský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Zdeněk Přivřel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Jitka Dostálová</a:t>
            </a:r>
          </a:p>
        </p:txBody>
      </p:sp>
      <p:pic>
        <p:nvPicPr>
          <p:cNvPr id="11" name="Zástupný symbol pro obrázek 10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5" b="6655"/>
          <a:stretch>
            <a:fillRect/>
          </a:stretch>
        </p:blipFill>
        <p:spPr/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Hrací řád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096" y="2286000"/>
            <a:ext cx="8124384" cy="4023360"/>
          </a:xfrm>
        </p:spPr>
        <p:txBody>
          <a:bodyPr/>
          <a:lstStyle/>
          <a:p>
            <a:pPr lvl="1"/>
            <a:r>
              <a:rPr lang="cs-CZ" sz="2000" dirty="0"/>
              <a:t>Mistrovství ČR jednotlivců v plavání s ploutvemi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Mistrovství ČR družstev v plavání s ploutvemi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Liga mládeže PP / RP a DPP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Distanční plavání s ploutvemi – Český pohár, Mistrovství ČR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9972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662287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mistrovstvích </a:t>
            </a:r>
            <a:r>
              <a:rPr lang="cs-CZ" b="1" dirty="0"/>
              <a:t>CMAS</a:t>
            </a:r>
            <a:r>
              <a:rPr lang="cs-CZ" dirty="0"/>
              <a:t> musí být na každé otočné bóji připevněna plovoucí šňůra nebo lano nejméně 15 m dlouhé, upevněné </a:t>
            </a:r>
            <a:r>
              <a:rPr lang="cs-CZ" b="1" dirty="0"/>
              <a:t>ve směru k příští bóji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Vzdálenost mezi jednotlivými bójemi </a:t>
            </a:r>
            <a:r>
              <a:rPr lang="cs-CZ" b="1" dirty="0"/>
              <a:t>nesmí být delší než 500 m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Člun nebo plošina s </a:t>
            </a:r>
            <a:r>
              <a:rPr lang="cs-CZ" b="1" dirty="0"/>
              <a:t>obrátkovým rozhodčím </a:t>
            </a:r>
            <a:r>
              <a:rPr lang="cs-CZ" dirty="0"/>
              <a:t>musí být </a:t>
            </a:r>
            <a:r>
              <a:rPr lang="cs-CZ" b="1" dirty="0"/>
              <a:t>zřetelně označena </a:t>
            </a:r>
            <a:r>
              <a:rPr lang="cs-CZ" dirty="0"/>
              <a:t>a musí být na každém otočném bodě umístěna tak, aby závodníkům </a:t>
            </a:r>
            <a:r>
              <a:rPr lang="cs-CZ" b="1" dirty="0"/>
              <a:t>nebránila ve viditelnosti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Každé zařízení pro </a:t>
            </a:r>
            <a:r>
              <a:rPr lang="cs-CZ" b="1" dirty="0"/>
              <a:t>obrátky</a:t>
            </a:r>
            <a:r>
              <a:rPr lang="cs-CZ" dirty="0"/>
              <a:t> a každý </a:t>
            </a:r>
            <a:r>
              <a:rPr lang="cs-CZ" b="1" dirty="0"/>
              <a:t>člun</a:t>
            </a:r>
            <a:r>
              <a:rPr lang="cs-CZ" dirty="0"/>
              <a:t> nebo </a:t>
            </a:r>
            <a:r>
              <a:rPr lang="cs-CZ" b="1" dirty="0"/>
              <a:t>plošina</a:t>
            </a:r>
            <a:r>
              <a:rPr lang="cs-CZ" dirty="0"/>
              <a:t> pro obrátkové rozhodčí </a:t>
            </a:r>
            <a:r>
              <a:rPr lang="cs-CZ" b="1" dirty="0"/>
              <a:t>musí být pevně zakotveny </a:t>
            </a:r>
            <a:r>
              <a:rPr lang="cs-CZ" dirty="0"/>
              <a:t>a nesmí být závislé na odlivu nebo přílivu, na větru nebo ostatních vlivech.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41721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KORIDOR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5" y="2492896"/>
            <a:ext cx="5734050" cy="3076575"/>
          </a:xfrm>
        </p:spPr>
      </p:pic>
      <p:sp>
        <p:nvSpPr>
          <p:cNvPr id="3" name="TextovéPole 2"/>
          <p:cNvSpPr txBox="1"/>
          <p:nvPr/>
        </p:nvSpPr>
        <p:spPr>
          <a:xfrm>
            <a:off x="1331640" y="1916832"/>
            <a:ext cx="61524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cs-CZ" sz="1600" dirty="0"/>
              <a:t>Cíl je označen trychtýřem podle následujícího nákresu: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073121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Prostor </a:t>
            </a:r>
            <a:r>
              <a:rPr lang="cs-CZ" b="1" dirty="0"/>
              <a:t>pro štafety </a:t>
            </a:r>
            <a:r>
              <a:rPr lang="cs-CZ" dirty="0"/>
              <a:t>se sestává z cílového trychtýře a na něj navazující označenou </a:t>
            </a:r>
            <a:r>
              <a:rPr lang="cs-CZ" b="1" dirty="0"/>
              <a:t>10 m zónu</a:t>
            </a:r>
            <a:r>
              <a:rPr lang="cs-CZ" dirty="0"/>
              <a:t>, ve které plavec čeká na svého člena družstva.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Po proplavání cílem předávají </a:t>
            </a:r>
            <a:r>
              <a:rPr lang="cs-CZ" dirty="0"/>
              <a:t>plavci dotykem pokyn dalším členům štafety.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Jestliže se závodníci blíží do cílové linie, </a:t>
            </a:r>
            <a:r>
              <a:rPr lang="cs-CZ" b="1" dirty="0"/>
              <a:t>musí proplavat cílovým trychtýřem </a:t>
            </a:r>
            <a:r>
              <a:rPr lang="cs-CZ" dirty="0"/>
              <a:t>a tam ukončit závod, jinak jsou diskvalifikováni.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soutěžích v DPP má pořadatel </a:t>
            </a:r>
            <a:r>
              <a:rPr lang="cs-CZ" b="1" dirty="0"/>
              <a:t>povinnost zajistit spojení </a:t>
            </a:r>
            <a:r>
              <a:rPr lang="cs-CZ" dirty="0"/>
              <a:t>od kontrolních otočných bodů k hlasateli a pořadateli soutěže formou mobilních telefonů nebo vysílaček.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2606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Technika plavání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Plavecký způsob je libovolný.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soutěžích na volné vodě není z </a:t>
            </a:r>
            <a:r>
              <a:rPr lang="cs-CZ" sz="1600" b="1" dirty="0">
                <a:solidFill>
                  <a:srgbClr val="00B0F0"/>
                </a:solidFill>
              </a:rPr>
              <a:t>bezpečnostních</a:t>
            </a:r>
            <a:r>
              <a:rPr lang="cs-CZ" sz="1600" dirty="0"/>
              <a:t> důvodů povoleno </a:t>
            </a:r>
            <a:r>
              <a:rPr lang="cs-CZ" sz="1600" b="1" dirty="0"/>
              <a:t>plavání pod vodou</a:t>
            </a:r>
            <a:r>
              <a:rPr lang="cs-CZ" sz="1600" dirty="0"/>
              <a:t>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Pokud závodník v průběhu závodu poruší toto pravidlo, stylový rozhodčí mu ukáže </a:t>
            </a:r>
            <a:r>
              <a:rPr lang="cs-CZ" sz="1600" b="1" dirty="0"/>
              <a:t>žlutou kartu</a:t>
            </a:r>
            <a:r>
              <a:rPr lang="cs-CZ" sz="1600" dirty="0"/>
              <a:t>, aby ho upozornil na jeho chybu.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druhém porušení je závodníkovi ukázána </a:t>
            </a:r>
            <a:r>
              <a:rPr lang="cs-CZ" sz="1600" b="1" dirty="0"/>
              <a:t>druhá žlutá karta</a:t>
            </a:r>
            <a:r>
              <a:rPr lang="cs-CZ" sz="1600" dirty="0"/>
              <a:t>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</a:t>
            </a:r>
            <a:r>
              <a:rPr lang="cs-CZ" sz="1600" b="1" dirty="0"/>
              <a:t>třetím porušení </a:t>
            </a:r>
            <a:r>
              <a:rPr lang="cs-CZ" sz="1600" dirty="0"/>
              <a:t>– plaváním pod vodou, stylový rozhodčí ukáže závodníkovi </a:t>
            </a:r>
            <a:r>
              <a:rPr lang="cs-CZ" sz="1600" b="1" dirty="0"/>
              <a:t>červenou kartu</a:t>
            </a:r>
            <a:r>
              <a:rPr lang="cs-CZ" sz="1600" dirty="0"/>
              <a:t>, aby ho informoval o jeho diskvalifikaci.</a:t>
            </a:r>
          </a:p>
          <a:p>
            <a:pPr marL="268288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Toto pravidlo platí i pro všechny členy štafety.</a:t>
            </a:r>
          </a:p>
          <a:p>
            <a:pPr marL="268288" indent="-268288"/>
            <a:endParaRPr lang="cs-CZ" sz="18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Vybavení pro DPP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768096" y="1844824"/>
            <a:ext cx="7290055" cy="4608512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dirty="0"/>
              <a:t>Při soutěžích na volné vodě může být využito vybavení jako pro soutěže v bazénu. </a:t>
            </a:r>
          </a:p>
          <a:p>
            <a:pPr marL="576000" lvl="1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b="1" dirty="0"/>
              <a:t>Navíc je možné použít</a:t>
            </a:r>
            <a:r>
              <a:rPr lang="cs-CZ" sz="1200" dirty="0"/>
              <a:t> mokrý </a:t>
            </a:r>
            <a:r>
              <a:rPr lang="cs-CZ" sz="1200" b="1" dirty="0" err="1"/>
              <a:t>neoprénový</a:t>
            </a:r>
            <a:r>
              <a:rPr lang="cs-CZ" sz="1200" b="1" dirty="0"/>
              <a:t> oblek</a:t>
            </a:r>
            <a:r>
              <a:rPr lang="cs-CZ" sz="1200" dirty="0"/>
              <a:t>: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/>
              <a:t>kalhoty a bunda v provedení jednodílném nebo dvoudílném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b="1" dirty="0"/>
              <a:t>není dovolen </a:t>
            </a:r>
            <a:r>
              <a:rPr lang="cs-CZ" dirty="0"/>
              <a:t>dlouhý oblek nebo sukně, která </a:t>
            </a:r>
            <a:r>
              <a:rPr lang="cs-CZ" b="1" dirty="0"/>
              <a:t>zvětšuje povrch závodníka</a:t>
            </a:r>
          </a:p>
          <a:p>
            <a:pPr marL="758825" lvl="2" indent="-2222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cs-CZ" dirty="0"/>
              <a:t>nejsou povoleny v žádném případě jiné pomocné prostředky nebo prostředky </a:t>
            </a:r>
            <a:r>
              <a:rPr lang="cs-CZ" b="1" dirty="0"/>
              <a:t>zlepšující vztlak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 průběhu závodu nesmí závodníci mít </a:t>
            </a:r>
            <a:r>
              <a:rPr lang="cs-CZ" b="1" dirty="0"/>
              <a:t>hodinky</a:t>
            </a:r>
            <a:r>
              <a:rPr lang="cs-CZ" dirty="0"/>
              <a:t> ani žádné podobné zařízení </a:t>
            </a:r>
            <a:r>
              <a:rPr lang="cs-CZ" b="1" dirty="0"/>
              <a:t>(pouze pro závody v plaveckém bazénu).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Šnorchl je povinný i pro kategorii E – </a:t>
            </a:r>
          </a:p>
          <a:p>
            <a:pPr marL="541338" lvl="2" indent="-28575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 ČR závodí kategorie </a:t>
            </a:r>
            <a:r>
              <a:rPr lang="cs-CZ" b="1" dirty="0"/>
              <a:t>veteráni pouze v </a:t>
            </a:r>
            <a:r>
              <a:rPr lang="cs-CZ" b="1" dirty="0" err="1"/>
              <a:t>bi-fins</a:t>
            </a:r>
            <a:r>
              <a:rPr lang="cs-CZ" b="1" dirty="0"/>
              <a:t>.</a:t>
            </a:r>
          </a:p>
          <a:p>
            <a:pPr marL="533400" lvl="3" indent="-265113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Jakákoliv </a:t>
            </a:r>
            <a:r>
              <a:rPr lang="cs-CZ" b="1" dirty="0"/>
              <a:t>ochrana na vnitřní straně paží </a:t>
            </a:r>
            <a:r>
              <a:rPr lang="cs-CZ" dirty="0"/>
              <a:t>(v oblasti hlavy a čelenky šnorchlu) je zakázaná. Nemohou být uděleny žádné výjimky z tohoto pravidla.</a:t>
            </a:r>
          </a:p>
          <a:p>
            <a:pPr marL="708025" indent="-17145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200" b="1" dirty="0"/>
              <a:t>ČR:</a:t>
            </a:r>
            <a:r>
              <a:rPr lang="cs-CZ" sz="1200" dirty="0"/>
              <a:t> pro závody </a:t>
            </a:r>
            <a:r>
              <a:rPr lang="cs-CZ" sz="1200" b="1" dirty="0"/>
              <a:t>v České republice se tento bod ruší</a:t>
            </a:r>
            <a:r>
              <a:rPr lang="cs-CZ" sz="1200" dirty="0"/>
              <a:t>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314496" y="4365104"/>
            <a:ext cx="109196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PROČ???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259632" y="4365104"/>
            <a:ext cx="5412636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NA ŠNORCHLU JE PŘIPEVNĚNO STARTOVNÍ ČÍSLO</a:t>
            </a:r>
          </a:p>
        </p:txBody>
      </p:sp>
    </p:spTree>
    <p:extLst>
      <p:ext uri="{BB962C8B-B14F-4D97-AF65-F5344CB8AC3E}">
        <p14:creationId xmlns:p14="http://schemas.microsoft.com/office/powerpoint/2010/main" val="1732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Průběh závodu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600" b="1" dirty="0"/>
              <a:t>Před vstupem do </a:t>
            </a:r>
            <a:r>
              <a:rPr lang="cs-CZ" sz="1600" b="1" dirty="0" err="1"/>
              <a:t>akvatoria</a:t>
            </a:r>
            <a:r>
              <a:rPr lang="cs-CZ" sz="1600" b="1" dirty="0"/>
              <a:t> </a:t>
            </a:r>
            <a:r>
              <a:rPr lang="cs-CZ" sz="1600" dirty="0"/>
              <a:t>je povinností závodníka nahlásit své jméno a startovní číslo rozhodčím a potvrdit tak účast v závodě.</a:t>
            </a:r>
          </a:p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lvl="2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600" dirty="0"/>
              <a:t>Všechny soutěže na volné vodě se startují z vody </a:t>
            </a:r>
            <a:r>
              <a:rPr lang="cs-CZ" sz="1600" b="1" dirty="0"/>
              <a:t>s dostatečnou hloubkou</a:t>
            </a:r>
            <a:r>
              <a:rPr lang="cs-CZ" sz="1600" dirty="0"/>
              <a:t>, která závodníkům umožní plavání ihned po startovním signálu.</a:t>
            </a:r>
          </a:p>
          <a:p>
            <a:pPr marL="91440" lvl="2" indent="-91440" algn="just">
              <a:spcBef>
                <a:spcPts val="1200"/>
              </a:spcBef>
              <a:spcAft>
                <a:spcPts val="200"/>
              </a:spcAft>
              <a:buSzPct val="100000"/>
              <a:buFont typeface="Tw Cen MT" panose="020B0602020104020603" pitchFamily="34" charset="0"/>
              <a:buChar char=" "/>
            </a:pPr>
            <a:endParaRPr lang="cs-CZ" dirty="0"/>
          </a:p>
          <a:p>
            <a:pPr algn="just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967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68096" y="1916832"/>
            <a:ext cx="7290055" cy="4464496"/>
          </a:xfrm>
        </p:spPr>
        <p:txBody>
          <a:bodyPr>
            <a:normAutofit fontScale="85000" lnSpcReduction="10000"/>
          </a:bodyPr>
          <a:lstStyle/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Pokud je startovní pořadí losováno, musí být losování sborem rozhodčích provedeno veřejně.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Hlavní rozhodčí</a:t>
            </a:r>
            <a:r>
              <a:rPr lang="cs-CZ" sz="1600" dirty="0"/>
              <a:t> ohlásí </a:t>
            </a:r>
            <a:r>
              <a:rPr lang="cs-CZ" sz="1600" b="1" dirty="0"/>
              <a:t>15 minut do startu</a:t>
            </a:r>
            <a:r>
              <a:rPr lang="cs-CZ" sz="1600" dirty="0"/>
              <a:t>, potom opět </a:t>
            </a:r>
            <a:r>
              <a:rPr lang="cs-CZ" sz="1600" b="1" dirty="0"/>
              <a:t>5 minut </a:t>
            </a:r>
            <a:r>
              <a:rPr lang="cs-CZ" sz="1600" dirty="0"/>
              <a:t>před startem. Potom signalizuje, že závod je pod kontrolou startéra.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Startér </a:t>
            </a:r>
            <a:r>
              <a:rPr lang="cs-CZ" sz="1600" dirty="0"/>
              <a:t>musí být na místě, jasně viditelném všemi závodníky.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Na startovní linii musí být závodníci seřazeni </a:t>
            </a:r>
            <a:r>
              <a:rPr lang="cs-CZ" sz="1600" b="1" dirty="0"/>
              <a:t>kolmo na směr plavání</a:t>
            </a:r>
            <a:r>
              <a:rPr lang="cs-CZ" sz="1600" dirty="0"/>
              <a:t>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Startér ohlásí </a:t>
            </a:r>
            <a:r>
              <a:rPr lang="cs-CZ" sz="1600" b="1" dirty="0"/>
              <a:t>1 minutu </a:t>
            </a:r>
            <a:r>
              <a:rPr lang="cs-CZ" sz="1600" dirty="0"/>
              <a:t>do startu, potom ještě </a:t>
            </a:r>
            <a:r>
              <a:rPr lang="cs-CZ" sz="1600" b="1" dirty="0"/>
              <a:t>30 vteřin</a:t>
            </a:r>
            <a:r>
              <a:rPr lang="cs-CZ" sz="1600" dirty="0"/>
              <a:t>. Ve stejný okamžik je signalizováno těchto třicet vteřin slyšitelným a viditelným způsobem (zvednutím vlajky).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b="1" dirty="0"/>
              <a:t>Odpočítávání</a:t>
            </a:r>
            <a:r>
              <a:rPr lang="cs-CZ" sz="1600" dirty="0"/>
              <a:t> posledních deseti vteřin </a:t>
            </a:r>
            <a:r>
              <a:rPr lang="cs-CZ" sz="1600" b="1" dirty="0"/>
              <a:t>je striktně zakázáno</a:t>
            </a:r>
            <a:r>
              <a:rPr lang="cs-CZ" sz="1600" dirty="0"/>
              <a:t>. Startovní signál dává startér přímo.</a:t>
            </a:r>
          </a:p>
          <a:p>
            <a:pPr marL="719138" lvl="3" indent="-261938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Startovní povel musí být </a:t>
            </a:r>
            <a:r>
              <a:rPr lang="cs-CZ" sz="1600" b="1" dirty="0"/>
              <a:t>jak slyšitelný tak i viditelný </a:t>
            </a:r>
            <a:r>
              <a:rPr lang="cs-CZ" sz="1600" dirty="0"/>
              <a:t>(spuštění vlajky).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738207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Přemýšlej</a:t>
            </a:r>
          </a:p>
        </p:txBody>
      </p:sp>
      <p:pic>
        <p:nvPicPr>
          <p:cNvPr id="4" name="Zástupný symbol pro obrázek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1" b="16661"/>
          <a:stretch>
            <a:fillRect/>
          </a:stretch>
        </p:blipFill>
        <p:spPr>
          <a:xfrm>
            <a:off x="768350" y="2474603"/>
            <a:ext cx="7289800" cy="3645519"/>
          </a:xfrm>
        </p:spPr>
      </p:pic>
      <p:sp>
        <p:nvSpPr>
          <p:cNvPr id="5" name="Zástupný symbol pro obsah 3"/>
          <p:cNvSpPr txBox="1">
            <a:spLocks/>
          </p:cNvSpPr>
          <p:nvPr/>
        </p:nvSpPr>
        <p:spPr>
          <a:xfrm>
            <a:off x="768095" y="1733920"/>
            <a:ext cx="7290055" cy="350912"/>
          </a:xfrm>
          <a:prstGeom prst="rect">
            <a:avLst/>
          </a:prstGeom>
          <a:solidFill>
            <a:schemeClr val="accent1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1600" dirty="0"/>
              <a:t>Co je na této fotce špatně?</a:t>
            </a:r>
          </a:p>
          <a:p>
            <a:pPr algn="just"/>
            <a:endParaRPr lang="cs-CZ" sz="1600" dirty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768095" y="2106257"/>
            <a:ext cx="7290055" cy="350912"/>
          </a:xfrm>
          <a:prstGeom prst="rect">
            <a:avLst/>
          </a:prstGeom>
          <a:solidFill>
            <a:schemeClr val="accent1"/>
          </a:solidFill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just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1600" dirty="0"/>
              <a:t>Startér nesleduje startovní linii, ale hodinky!</a:t>
            </a:r>
          </a:p>
          <a:p>
            <a:pPr algn="just"/>
            <a:endParaRPr lang="cs-CZ" sz="1600" dirty="0"/>
          </a:p>
        </p:txBody>
      </p:sp>
      <p:sp>
        <p:nvSpPr>
          <p:cNvPr id="7" name="Šipka dolů 6"/>
          <p:cNvSpPr/>
          <p:nvPr/>
        </p:nvSpPr>
        <p:spPr>
          <a:xfrm>
            <a:off x="6660232" y="2564904"/>
            <a:ext cx="648072" cy="129614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47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závodu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Během závodů na volné vodě se musí záchranné a doprovodné </a:t>
            </a:r>
            <a:r>
              <a:rPr lang="cs-CZ" sz="1600" b="1" dirty="0"/>
              <a:t>čluny </a:t>
            </a:r>
            <a:r>
              <a:rPr lang="cs-CZ" sz="1600" dirty="0"/>
              <a:t>zdržovat </a:t>
            </a:r>
            <a:r>
              <a:rPr lang="cs-CZ" sz="1600" b="1" dirty="0"/>
              <a:t>vně soutěžního prostoru</a:t>
            </a:r>
            <a:r>
              <a:rPr lang="cs-CZ" sz="1600" dirty="0"/>
              <a:t>, aby nepřekážely závodníkům.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Obrátkou se rozumí </a:t>
            </a:r>
            <a:r>
              <a:rPr lang="cs-CZ" sz="1600" b="1" dirty="0"/>
              <a:t>obeplavání bóje </a:t>
            </a:r>
            <a:r>
              <a:rPr lang="cs-CZ" sz="1600" dirty="0"/>
              <a:t>předepsaným způsobem, o kterém jsou vedoucí výprav obeznámeni na poradě vedoucích. Toto je také zveřejněno na plánu tratě.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 případě </a:t>
            </a:r>
            <a:r>
              <a:rPr lang="cs-CZ" sz="1600" b="1" dirty="0"/>
              <a:t>předčasného ukončení závodu </a:t>
            </a:r>
            <a:r>
              <a:rPr lang="cs-CZ" sz="1600" dirty="0"/>
              <a:t>ze strany závodníka je povinností závodníka </a:t>
            </a:r>
            <a:r>
              <a:rPr lang="cs-CZ" sz="1600" b="1" dirty="0"/>
              <a:t>ihned informovat rozhodčí </a:t>
            </a:r>
            <a:r>
              <a:rPr lang="cs-CZ" sz="1600" dirty="0"/>
              <a:t>o ukončení soutěže. V zájmu vlastní </a:t>
            </a:r>
            <a:r>
              <a:rPr lang="cs-CZ" sz="1600" b="1" dirty="0">
                <a:solidFill>
                  <a:srgbClr val="00B0F0"/>
                </a:solidFill>
              </a:rPr>
              <a:t>bezpečnosti</a:t>
            </a:r>
            <a:r>
              <a:rPr lang="cs-CZ" sz="1600" b="1" dirty="0"/>
              <a:t> </a:t>
            </a:r>
            <a:r>
              <a:rPr lang="cs-CZ" sz="1600" dirty="0"/>
              <a:t>signalizuje na záchranný člun sundáním a máváním šnorchlu, že závod ukončil.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Povinností rozhodčích na záchranném plavidle je bezodkladně pomoci tomuto závodníkovi z vody.</a:t>
            </a:r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30927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Průběh závodu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Za </a:t>
            </a:r>
            <a:r>
              <a:rPr lang="cs-CZ" sz="1600" b="1" dirty="0"/>
              <a:t>porušení pravidel </a:t>
            </a:r>
            <a:r>
              <a:rPr lang="cs-CZ" sz="1600" dirty="0"/>
              <a:t>je považováno: plavání pod vodou, výměna výstroje během závodu, chybné obeplavání bóje, neproplavání koridorem, podplavání linie vyznačující cílový koridor.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Za řádné ukončení závodu je považováno </a:t>
            </a:r>
            <a:r>
              <a:rPr lang="cs-CZ" sz="1600" b="1" dirty="0"/>
              <a:t>proplavání cílové linie.</a:t>
            </a:r>
          </a:p>
          <a:p>
            <a:pPr marL="622300" lvl="2" indent="-31115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Při závodu štafet musí vedoucí družstva odevzdat hlavnímu rozhodčímu seznam jmen závodníků a pořadí štafety ve stejném okamžiku, kdy obdrží čísla závodníků.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03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 CMAS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096" y="2084832"/>
            <a:ext cx="7290055" cy="4023360"/>
          </a:xfrm>
        </p:spPr>
        <p:txBody>
          <a:bodyPr>
            <a:normAutofit/>
          </a:bodyPr>
          <a:lstStyle/>
          <a:p>
            <a:pPr lvl="1"/>
            <a:r>
              <a:rPr lang="cs-CZ" sz="2000" dirty="0"/>
              <a:t>Světový pohár - plavání s ploutvemi</a:t>
            </a:r>
          </a:p>
          <a:p>
            <a:pPr lvl="1"/>
            <a:r>
              <a:rPr lang="cs-CZ" sz="2000" dirty="0"/>
              <a:t>Světový pohár - volná voda (DPP)</a:t>
            </a:r>
          </a:p>
          <a:p>
            <a:pPr lvl="1"/>
            <a:r>
              <a:rPr lang="cs-CZ" sz="2000" dirty="0"/>
              <a:t>Světové hry (2023)</a:t>
            </a:r>
          </a:p>
          <a:p>
            <a:pPr lvl="1"/>
            <a:r>
              <a:rPr lang="cs-CZ" sz="2000" dirty="0"/>
              <a:t>Seznam ploutví schválených CMAS pro soutěže </a:t>
            </a:r>
            <a:r>
              <a:rPr lang="cs-CZ" sz="2000" dirty="0" err="1"/>
              <a:t>Bi</a:t>
            </a:r>
            <a:r>
              <a:rPr lang="cs-CZ" sz="2000" dirty="0"/>
              <a:t> </a:t>
            </a:r>
            <a:r>
              <a:rPr lang="cs-CZ" sz="2000" dirty="0" err="1"/>
              <a:t>fins</a:t>
            </a:r>
            <a:r>
              <a:rPr lang="cs-CZ" sz="2000" dirty="0"/>
              <a:t> </a:t>
            </a:r>
          </a:p>
          <a:p>
            <a:pPr lvl="1"/>
            <a:r>
              <a:rPr lang="cs-CZ" sz="2000" dirty="0"/>
              <a:t>Seznam plavek schválených CMAS </a:t>
            </a:r>
          </a:p>
          <a:p>
            <a:pPr lvl="1"/>
            <a:r>
              <a:rPr lang="cs-CZ" sz="2000" dirty="0"/>
              <a:t>Světový pohár – </a:t>
            </a:r>
            <a:r>
              <a:rPr lang="cs-CZ" sz="2000" dirty="0" err="1"/>
              <a:t>masters</a:t>
            </a:r>
            <a:endParaRPr lang="cs-CZ" sz="2000" dirty="0"/>
          </a:p>
          <a:p>
            <a:pPr lvl="1"/>
            <a:r>
              <a:rPr lang="cs-CZ" sz="2000" i="1" dirty="0" err="1"/>
              <a:t>Championships</a:t>
            </a:r>
            <a:r>
              <a:rPr lang="cs-CZ" sz="2000" i="1" dirty="0"/>
              <a:t> / </a:t>
            </a:r>
            <a:r>
              <a:rPr lang="cs-CZ" sz="2000" i="1" dirty="0" err="1"/>
              <a:t>Rules</a:t>
            </a:r>
            <a:r>
              <a:rPr lang="cs-CZ" sz="2000" i="1" dirty="0"/>
              <a:t> and </a:t>
            </a:r>
            <a:r>
              <a:rPr lang="cs-CZ" sz="2000" i="1" dirty="0" err="1"/>
              <a:t>Procedures</a:t>
            </a:r>
            <a:r>
              <a:rPr lang="cs-CZ" sz="2000" i="1" dirty="0"/>
              <a:t> / </a:t>
            </a:r>
            <a:r>
              <a:rPr lang="cs-CZ" sz="2000" i="1" dirty="0" err="1"/>
              <a:t>Enclosures</a:t>
            </a:r>
            <a:endParaRPr lang="cs-CZ" sz="2000" i="1" dirty="0"/>
          </a:p>
          <a:p>
            <a:pPr lvl="1"/>
            <a:r>
              <a:rPr lang="cs-CZ" sz="2000" i="1" dirty="0">
                <a:solidFill>
                  <a:srgbClr val="FF0000"/>
                </a:solidFill>
                <a:hlinkClick r:id="rId2"/>
              </a:rPr>
              <a:t>http://www.cmas.org/finswimming/documents-of-the-finswimming-commission</a:t>
            </a:r>
            <a:endParaRPr lang="cs-CZ" sz="2000" i="1" dirty="0">
              <a:solidFill>
                <a:srgbClr val="FF0000"/>
              </a:solidFill>
            </a:endParaRPr>
          </a:p>
          <a:p>
            <a:pPr lvl="1"/>
            <a:endParaRPr lang="cs-CZ" sz="2000" i="1" dirty="0"/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66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Plán tratě</a:t>
            </a:r>
          </a:p>
        </p:txBody>
      </p:sp>
      <p:sp>
        <p:nvSpPr>
          <p:cNvPr id="4" name="Vývojový diagram: vyjmutí 3"/>
          <p:cNvSpPr/>
          <p:nvPr/>
        </p:nvSpPr>
        <p:spPr>
          <a:xfrm rot="21163775">
            <a:off x="2443923" y="1867927"/>
            <a:ext cx="4608512" cy="3312368"/>
          </a:xfrm>
          <a:prstGeom prst="flowChartExtract">
            <a:avLst/>
          </a:prstGeom>
          <a:noFill/>
          <a:ln w="57150" cap="sq">
            <a:solidFill>
              <a:schemeClr val="accent1"/>
            </a:solidFill>
            <a:prstDash val="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Vývojový diagram: magnetický disk 4"/>
          <p:cNvSpPr/>
          <p:nvPr/>
        </p:nvSpPr>
        <p:spPr>
          <a:xfrm>
            <a:off x="4487074" y="1614362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ývojový diagram: magnetický disk 5"/>
          <p:cNvSpPr/>
          <p:nvPr/>
        </p:nvSpPr>
        <p:spPr>
          <a:xfrm>
            <a:off x="7171495" y="4552886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4383874" y="112474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077432" y="4122795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9" name="Kruhová šipka 8"/>
          <p:cNvSpPr/>
          <p:nvPr/>
        </p:nvSpPr>
        <p:spPr>
          <a:xfrm>
            <a:off x="4153901" y="1393982"/>
            <a:ext cx="792088" cy="79208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 dolů 9"/>
          <p:cNvSpPr/>
          <p:nvPr/>
        </p:nvSpPr>
        <p:spPr>
          <a:xfrm rot="12243752">
            <a:off x="3201765" y="3022142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18894747">
            <a:off x="5870515" y="2677298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lů 11"/>
          <p:cNvSpPr/>
          <p:nvPr/>
        </p:nvSpPr>
        <p:spPr>
          <a:xfrm rot="4769038">
            <a:off x="5056345" y="5055900"/>
            <a:ext cx="321806" cy="756267"/>
          </a:xfrm>
          <a:prstGeom prst="downArrow">
            <a:avLst>
              <a:gd name="adj1" fmla="val 25324"/>
              <a:gd name="adj2" fmla="val 706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Kruhová šipka 12"/>
          <p:cNvSpPr/>
          <p:nvPr/>
        </p:nvSpPr>
        <p:spPr>
          <a:xfrm rot="6211461">
            <a:off x="6919467" y="4405964"/>
            <a:ext cx="792088" cy="79208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Vývojový diagram: magnetický disk 13"/>
          <p:cNvSpPr/>
          <p:nvPr/>
        </p:nvSpPr>
        <p:spPr>
          <a:xfrm>
            <a:off x="2572185" y="5126631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ývojový diagram: magnetický disk 14"/>
          <p:cNvSpPr/>
          <p:nvPr/>
        </p:nvSpPr>
        <p:spPr>
          <a:xfrm>
            <a:off x="1417257" y="4666302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>
            <a:stCxn id="14" idx="3"/>
            <a:endCxn id="15" idx="3"/>
          </p:cNvCxnSpPr>
          <p:nvPr/>
        </p:nvCxnSpPr>
        <p:spPr>
          <a:xfrm flipH="1" flipV="1">
            <a:off x="1489265" y="5026342"/>
            <a:ext cx="1154928" cy="460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 rot="1320000">
            <a:off x="1656224" y="4873599"/>
            <a:ext cx="92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START</a:t>
            </a:r>
          </a:p>
        </p:txBody>
      </p:sp>
      <p:sp>
        <p:nvSpPr>
          <p:cNvPr id="19" name="Vývojový diagram: magnetický disk 18"/>
          <p:cNvSpPr/>
          <p:nvPr/>
        </p:nvSpPr>
        <p:spPr>
          <a:xfrm>
            <a:off x="2582068" y="5925444"/>
            <a:ext cx="144016" cy="360040"/>
          </a:xfrm>
          <a:prstGeom prst="flowChartMagneticDisk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1" name="Přímá spojnice 20"/>
          <p:cNvCxnSpPr/>
          <p:nvPr/>
        </p:nvCxnSpPr>
        <p:spPr>
          <a:xfrm rot="180000">
            <a:off x="2627786" y="5469060"/>
            <a:ext cx="26290" cy="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 rot="5400000">
            <a:off x="2101222" y="5564208"/>
            <a:ext cx="57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CÍL</a:t>
            </a:r>
          </a:p>
        </p:txBody>
      </p:sp>
      <p:cxnSp>
        <p:nvCxnSpPr>
          <p:cNvPr id="24" name="Přímá spojnice 23"/>
          <p:cNvCxnSpPr>
            <a:stCxn id="19" idx="4"/>
            <a:endCxn id="27" idx="2"/>
          </p:cNvCxnSpPr>
          <p:nvPr/>
        </p:nvCxnSpPr>
        <p:spPr>
          <a:xfrm>
            <a:off x="2726084" y="6105464"/>
            <a:ext cx="968902" cy="470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2749905" y="4912926"/>
            <a:ext cx="945081" cy="5576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ývojový diagram: magnetický disk 26"/>
          <p:cNvSpPr/>
          <p:nvPr/>
        </p:nvSpPr>
        <p:spPr>
          <a:xfrm>
            <a:off x="3694986" y="6509972"/>
            <a:ext cx="144016" cy="132388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Vývojový diagram: magnetický disk 27"/>
          <p:cNvSpPr/>
          <p:nvPr/>
        </p:nvSpPr>
        <p:spPr>
          <a:xfrm>
            <a:off x="3598674" y="4846322"/>
            <a:ext cx="144016" cy="132388"/>
          </a:xfrm>
          <a:prstGeom prst="flowChartMagneticDisk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Šikmý pruh 28"/>
          <p:cNvSpPr/>
          <p:nvPr/>
        </p:nvSpPr>
        <p:spPr>
          <a:xfrm rot="13500000">
            <a:off x="4230868" y="552052"/>
            <a:ext cx="656427" cy="657427"/>
          </a:xfrm>
          <a:prstGeom prst="diagStripe">
            <a:avLst>
              <a:gd name="adj" fmla="val 5163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0" name="Šikmý pruh 29"/>
          <p:cNvSpPr/>
          <p:nvPr/>
        </p:nvSpPr>
        <p:spPr>
          <a:xfrm rot="13499263">
            <a:off x="7936438" y="5083755"/>
            <a:ext cx="602758" cy="596663"/>
          </a:xfrm>
          <a:prstGeom prst="diagStri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2" name="Šestiúhelník 31"/>
          <p:cNvSpPr/>
          <p:nvPr/>
        </p:nvSpPr>
        <p:spPr>
          <a:xfrm rot="1200000">
            <a:off x="1069189" y="3779105"/>
            <a:ext cx="255717" cy="687380"/>
          </a:xfrm>
          <a:prstGeom prst="hexag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99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2 -0.05227 C 0.03594 -0.06082 0.0441 -0.06337 0.05226 -0.06822 C 0.06042 -0.07308 0.06285 -0.07701 0.06962 -0.08233 C 0.07604 -0.08742 0.07136 -0.08048 0.07761 -0.08765 C 0.08629 -0.09782 0.09306 -0.10962 0.10018 -0.12141 C 0.10348 -0.12696 0.10782 -0.13182 0.11094 -0.13737 C 0.11545 -0.14523 0.11893 -0.15703 0.12413 -0.16397 C 0.12986 -0.1716 0.13351 -0.17992 0.1375 -0.18894 C 0.13907 -0.19264 0.14184 -0.19565 0.14288 -0.19958 C 0.14479 -0.20721 0.14827 -0.21369 0.15087 -0.22086 C 0.15417 -0.22965 0.15486 -0.23913 0.15886 -0.24745 C 0.16111 -0.25902 0.16667 -0.26549 0.17223 -0.27428 C 0.17848 -0.28446 0.19306 -0.30689 0.20295 -0.31152 C 0.20729 -0.3173 0.21233 -0.32285 0.21754 -0.32747 C 0.22118 -0.33487 0.22639 -0.33973 0.23229 -0.34343 C 0.23785 -0.35338 0.23941 -0.34967 0.24549 -0.35777 C 0.25469 -0.37003 0.26407 -0.37951 0.27483 -0.38968 C 0.28021 -0.39477 0.2842 -0.40125 0.2908 -0.40379 C 0.29445 -0.40865 0.29896 -0.41004 0.30295 -0.41443 C 0.31476 -0.42738 0.32101 -0.42784 0.33629 -0.43039 C 0.354 -0.43663 0.34219 -0.43316 0.3816 -0.43039 C 0.40625 -0.42854 0.42778 -0.41142 0.45087 -0.40217 C 0.45226 -0.40102 0.45348 -0.39963 0.45486 -0.39847 C 0.4566 -0.39708 0.45851 -0.39639 0.46025 -0.395 C 0.46493 -0.39084 0.46615 -0.38807 0.47223 -0.38598 C 0.47674 -0.37997 0.48177 -0.37696 0.48681 -0.37188 C 0.49827 -0.36008 0.50816 -0.34667 0.52153 -0.33811 C 0.52552 -0.33002 0.53177 -0.3247 0.53629 -0.31683 C 0.54375 -0.30365 0.55139 -0.29301 0.56025 -0.28122 C 0.5665 -0.27289 0.57014 -0.2611 0.57761 -0.25462 C 0.58368 -0.24214 0.58021 -0.2463 0.58681 -0.24052 C 0.59532 -0.22363 0.60677 -0.2086 0.61754 -0.19426 C 0.62136 -0.18918 0.62535 -0.18062 0.62813 -0.17484 C 0.63004 -0.17091 0.63212 -0.17067 0.6349 -0.16767 C 0.63959 -0.16258 0.64271 -0.15541 0.64688 -0.14986 C 0.65 -0.13807 0.65764 -0.12789 0.66285 -0.11795 C 0.66632 -0.11147 0.66945 -0.10384 0.67361 -0.09829 C 0.67518 -0.09135 0.67882 -0.08649 0.6816 -0.08048 C 0.68542 -0.07192 0.68698 -0.06244 0.6908 -0.05388 C 0.69584 -0.04255 0.70209 -0.03191 0.70955 -0.02382 C 0.71545 -0.01758 0.70868 -0.02289 0.71493 -0.0148 C 0.72257 -0.00486 0.73212 0.00185 0.73889 0.01365 C 0.74115 0.01758 0.74306 0.0222 0.74549 0.0259 C 0.74879 0.03099 0.754 0.03423 0.75625 0.04024 C 0.75955 0.04926 0.76407 0.05805 0.76962 0.06499 C 0.77188 0.07447 0.77657 0.08187 0.77882 0.09158 C 0.78038 0.11032 0.78646 0.13761 0.77622 0.15218 C 0.77344 0.16281 0.77691 0.15287 0.77084 0.16096 C 0.76979 0.16235 0.76945 0.16489 0.76823 0.16628 C 0.76285 0.17253 0.75782 0.17461 0.75226 0.17877 C 0.74775 0.18224 0.7415 0.19033 0.73629 0.19288 C 0.7349 0.19357 0.73351 0.1938 0.73229 0.19473 C 0.73091 0.19565 0.72969 0.1975 0.72813 0.1982 C 0.72466 0.19982 0.71754 0.2019 0.71754 0.20213 C 0.70868 0.20953 0.69584 0.21092 0.68559 0.21415 C 0.67327 0.21786 0.66059 0.22086 0.64827 0.22479 C 0.62882 0.23127 0.6099 0.24006 0.5908 0.24792 C 0.58368 0.2507 0.57709 0.25625 0.56962 0.25856 C 0.5474 0.26573 0.52431 0.26758 0.50157 0.2692 C 0.47691 0.27498 0.45018 0.27382 0.42552 0.27475 C 0.40816 0.27683 0.39254 0.27891 0.37483 0.28007 C 0.36198 0.28261 0.34931 0.28539 0.33629 0.287 C 0.33004 0.2877 0.32379 0.28816 0.31754 0.28885 C 0.31354 0.28932 0.30556 0.2907 0.30556 0.29094 " pathEditMode="relative" rAng="0" ptsTypes="fffffffffffffffffffffffffffffffffffffffffffffffffffffffffffffffA">
                                      <p:cBhvr>
                                        <p:cTn id="12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47" y="-2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 animBg="1"/>
      <p:bldP spid="22" grpId="0"/>
      <p:bldP spid="27" grpId="0" animBg="1"/>
      <p:bldP spid="28" grpId="0" animBg="1"/>
      <p:bldP spid="29" grpId="0" animBg="1"/>
      <p:bldP spid="30" grpId="0" animBg="1"/>
      <p:bldP spid="32" grpId="0" animBg="1"/>
      <p:bldP spid="32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Sbor rozhodčích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>
            <a:normAutofit/>
          </a:bodyPr>
          <a:lstStyle/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sekretariátu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Předstartér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časoměřič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Časoměřič</a:t>
            </a: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>
          <a:xfrm>
            <a:off x="4491990" y="2286000"/>
            <a:ext cx="356616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Cílový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Rozhodčí pro styl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Obrátkový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Hlasatel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ceremoniálu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93552" y="4658300"/>
            <a:ext cx="161101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Praxe ČR???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93552" y="4658300"/>
            <a:ext cx="6564361" cy="1477328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Praxe ČR: 	Hlavní rozhodčí = hlavní časoměřič</a:t>
            </a:r>
          </a:p>
          <a:p>
            <a:r>
              <a:rPr lang="cs-CZ" dirty="0"/>
              <a:t>		Startér = cílový rozhodčí</a:t>
            </a:r>
          </a:p>
          <a:p>
            <a:r>
              <a:rPr lang="cs-CZ" dirty="0"/>
              <a:t>		</a:t>
            </a:r>
            <a:r>
              <a:rPr lang="cs-CZ" dirty="0" err="1"/>
              <a:t>Předstartér</a:t>
            </a:r>
            <a:r>
              <a:rPr lang="cs-CZ" dirty="0"/>
              <a:t> = časoměřič</a:t>
            </a:r>
          </a:p>
          <a:p>
            <a:r>
              <a:rPr lang="cs-CZ" dirty="0"/>
              <a:t>		Obrátkový rozhodčí = rozhodčí pro styl</a:t>
            </a:r>
          </a:p>
          <a:p>
            <a:r>
              <a:rPr lang="cs-CZ" dirty="0"/>
              <a:t>		…</a:t>
            </a:r>
          </a:p>
        </p:txBody>
      </p:sp>
    </p:spTree>
    <p:extLst>
      <p:ext uri="{BB962C8B-B14F-4D97-AF65-F5344CB8AC3E}">
        <p14:creationId xmlns:p14="http://schemas.microsoft.com/office/powerpoint/2010/main" val="109940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Při soutěžích na volné vodě je odpovědný za správné umístění tratě v souladu s plánkem, publikovaným v rozpisu soutěže.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Rozhoduje o rozmístění lodí, záchranné služby a radiového spojení.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dirty="0"/>
              <a:t>Za nepříznivých povětrnostních podmínek, zejména při orientačních soutěžích, dbá hlavní rozhodčí především na ochranu rozhodčích před nepohodou, povolením změny oblečení.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043608" y="4867350"/>
            <a:ext cx="655694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Pamatuješ si, kolik záchranných člunů je nutné zajistit pro soutěže DPP?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66096" y="4867350"/>
            <a:ext cx="6556943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lvl="1" algn="just"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Během závodu jsou nutné záchranné čluny, ne méně jak jeden (1) na každých deset (10) závodníků.</a:t>
            </a:r>
          </a:p>
        </p:txBody>
      </p:sp>
    </p:spTree>
    <p:extLst>
      <p:ext uri="{BB962C8B-B14F-4D97-AF65-F5344CB8AC3E}">
        <p14:creationId xmlns:p14="http://schemas.microsoft.com/office/powerpoint/2010/main" val="9535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Hlavní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sekretariátu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Předstartér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Hlavní časoměřič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Časoměřič</a:t>
            </a:r>
          </a:p>
        </p:txBody>
      </p:sp>
      <p:sp>
        <p:nvSpPr>
          <p:cNvPr id="5" name="Zástupný symbol pro obsah 3"/>
          <p:cNvSpPr txBox="1">
            <a:spLocks/>
          </p:cNvSpPr>
          <p:nvPr/>
        </p:nvSpPr>
        <p:spPr>
          <a:xfrm>
            <a:off x="4491990" y="2286000"/>
            <a:ext cx="3566160" cy="402336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Cílový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Rozhodčí pro styl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Obrátkový rozhodčí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Hlasatel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Vedoucí ceremoniálu</a:t>
            </a:r>
          </a:p>
          <a:p>
            <a:pPr marL="63315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755576" y="5517232"/>
            <a:ext cx="7697300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Zkus se zamyslet a popiš funkce jednotlivých rozhodčích při DPP.</a:t>
            </a:r>
          </a:p>
        </p:txBody>
      </p:sp>
    </p:spTree>
    <p:extLst>
      <p:ext uri="{BB962C8B-B14F-4D97-AF65-F5344CB8AC3E}">
        <p14:creationId xmlns:p14="http://schemas.microsoft.com/office/powerpoint/2010/main" val="13045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Soutěže na volné vodě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dirty="0"/>
              <a:t>Při závodech </a:t>
            </a:r>
            <a:r>
              <a:rPr lang="cs-CZ" b="1" dirty="0"/>
              <a:t>delších jak 12 km </a:t>
            </a:r>
            <a:r>
              <a:rPr lang="cs-CZ" dirty="0"/>
              <a:t>a jestliže se závod sestává z několika kol, je </a:t>
            </a:r>
            <a:r>
              <a:rPr lang="cs-CZ" b="1" dirty="0"/>
              <a:t>závod ukončen tehdy</a:t>
            </a:r>
            <a:r>
              <a:rPr lang="cs-CZ" dirty="0"/>
              <a:t>, jestliže vítěz proplave cílem. To znamená, </a:t>
            </a:r>
            <a:r>
              <a:rPr lang="cs-CZ" b="1" dirty="0"/>
              <a:t>jestliže první závodník proplave cílem</a:t>
            </a:r>
            <a:r>
              <a:rPr lang="cs-CZ" dirty="0"/>
              <a:t>, ukončí všichni ostatní závodníci závod tehdy, jestliže dosáhnou cílové linie a to i tehdy jestliže jsou jedno nebo více kol za vítězem. (Rozhodčí musí konec závodu zřetelně ukázat a předem vysvětlit). Jestliže se závod koná na přímé trati, ohlásí pořadatel konec závodu v poměru k času vítěze. Typická hodnota leží mezi 125% a 150 % času vítěze (nebo jednoduše jedna (1) hodina po doplavání prvního). Po tomto čase musí všichni závodníci vodu opustit.</a:t>
            </a:r>
          </a:p>
        </p:txBody>
      </p:sp>
    </p:spTree>
    <p:extLst>
      <p:ext uri="{BB962C8B-B14F-4D97-AF65-F5344CB8AC3E}">
        <p14:creationId xmlns:p14="http://schemas.microsoft.com/office/powerpoint/2010/main" val="34805704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Soutěže na volné vodě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cs-CZ" b="1" dirty="0"/>
              <a:t>Při závodech delších jak 12 km </a:t>
            </a:r>
            <a:r>
              <a:rPr lang="cs-CZ" dirty="0"/>
              <a:t>musí pořadatel nabídnout závodníkům po každém 3 km (+/- 1 km) </a:t>
            </a:r>
            <a:r>
              <a:rPr lang="cs-CZ" b="1" dirty="0"/>
              <a:t>vodu a kalorické nápoje.</a:t>
            </a:r>
            <a:r>
              <a:rPr lang="cs-CZ" dirty="0"/>
              <a:t> Závodníci si mohou připravit své vlastní nápoje (vlastní občerstvení) a položit je na místa určená pořadatelem pro občerstvení. Jestliže občerstvovací místo je vytvořeno z pevného plošiny, může se závodník plošiny chytit nebo na ni vystoupit v případě, že by chtěl vyměnit svoji výstroj. Vždy, když závodník opustí vodu, musí dále plavat přesně ze stejného místa, ve kterém vodu opustil.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187625" y="5301208"/>
            <a:ext cx="705678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Takto dlouhý závod se naposledy plaval na světovém šampionátu v roce 2013.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184553" y="5301208"/>
            <a:ext cx="705678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Tipni si, na jakou vzdálenost se tyto závody konaly?   </a:t>
            </a:r>
          </a:p>
          <a:p>
            <a:pPr algn="ctr"/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68929" y="5301207"/>
            <a:ext cx="705678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Správná odpověď je 20 kilometrů.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6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Přemýšlej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7584" y="2564904"/>
            <a:ext cx="6250301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Kolikrát se v prezentaci objevilo slovo </a:t>
            </a:r>
            <a:r>
              <a:rPr lang="cs-CZ" b="1" dirty="0"/>
              <a:t>bezpečnost</a:t>
            </a:r>
            <a:r>
              <a:rPr lang="cs-CZ" dirty="0"/>
              <a:t>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03848" y="3192252"/>
            <a:ext cx="2048959" cy="1015663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6000" dirty="0"/>
              <a:t>5x </a:t>
            </a:r>
            <a:r>
              <a:rPr lang="cs-CZ" sz="6000" dirty="0">
                <a:sym typeface="Wingdings" panose="05000000000000000000" pitchFamily="2" charset="2"/>
              </a:rPr>
              <a:t></a:t>
            </a:r>
            <a:endParaRPr lang="cs-CZ" sz="6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971600" y="4797152"/>
            <a:ext cx="250581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dirty="0"/>
              <a:t>Proč se na to ptám?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1352" y="4797152"/>
            <a:ext cx="8661345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BEZPEČNOST je ZÁKLADNÍ PRAVIDLO</a:t>
            </a:r>
            <a:r>
              <a:rPr lang="cs-CZ" dirty="0"/>
              <a:t> PRO VŠECHNY SOUTĚŽE DPP!</a:t>
            </a:r>
          </a:p>
        </p:txBody>
      </p:sp>
    </p:spTree>
    <p:extLst>
      <p:ext uri="{BB962C8B-B14F-4D97-AF65-F5344CB8AC3E}">
        <p14:creationId xmlns:p14="http://schemas.microsoft.com/office/powerpoint/2010/main" val="276338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74" y="2276872"/>
            <a:ext cx="6709098" cy="4447772"/>
          </a:xfrm>
        </p:spPr>
      </p:pic>
    </p:spTree>
    <p:extLst>
      <p:ext uri="{BB962C8B-B14F-4D97-AF65-F5344CB8AC3E}">
        <p14:creationId xmlns:p14="http://schemas.microsoft.com/office/powerpoint/2010/main" val="292578497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PRVNÍ POMOC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Zdeněk Přivřel</a:t>
            </a:r>
          </a:p>
        </p:txBody>
      </p:sp>
    </p:spTree>
    <p:extLst>
      <p:ext uri="{BB962C8B-B14F-4D97-AF65-F5344CB8AC3E}">
        <p14:creationId xmlns:p14="http://schemas.microsoft.com/office/powerpoint/2010/main" val="342709509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pomoc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Tonutí</a:t>
            </a:r>
          </a:p>
          <a:p>
            <a:r>
              <a:rPr lang="cs-CZ" dirty="0"/>
              <a:t>Kardiopulmonální resuscitace</a:t>
            </a:r>
          </a:p>
          <a:p>
            <a:r>
              <a:rPr lang="cs-CZ" dirty="0"/>
              <a:t>Křečové stavy</a:t>
            </a:r>
          </a:p>
          <a:p>
            <a:r>
              <a:rPr lang="cs-CZ" dirty="0"/>
              <a:t>Epilepsie</a:t>
            </a:r>
          </a:p>
          <a:p>
            <a:r>
              <a:rPr lang="cs-CZ" dirty="0"/>
              <a:t>Úrazy hlavy a páteře</a:t>
            </a:r>
          </a:p>
          <a:p>
            <a:r>
              <a:rPr lang="cs-CZ" dirty="0" err="1"/>
              <a:t>Asthma</a:t>
            </a:r>
            <a:r>
              <a:rPr lang="cs-CZ" dirty="0"/>
              <a:t> </a:t>
            </a:r>
            <a:r>
              <a:rPr lang="cs-CZ" dirty="0" err="1"/>
              <a:t>bronchiale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1314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Plavání s ploutvemi</a:t>
            </a:r>
          </a:p>
        </p:txBody>
      </p:sp>
      <p:pic>
        <p:nvPicPr>
          <p:cNvPr id="9" name="Zástupný symbol pro obrázek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4881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1F6555-2490-4043-A2EE-316E0389B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KPR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E15E035-FD4D-48E2-804A-49A6D05E4D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Dospělí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bezpečnost 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vědomí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pomoc z okolí – AED?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dýchání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telefon 155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30 : 2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067F327-A3CA-4161-A088-43668A30A9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Děti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bezpečnost !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vědomí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pomoc z okolí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zhodnotit dýchání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5 iniciálních vdechů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1 minuta KPR (15 : 2)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telefon 155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 15 : 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B9F5481-BE57-4E85-8577-121EC95BCBA8}"/>
              </a:ext>
            </a:extLst>
          </p:cNvPr>
          <p:cNvSpPr txBox="1"/>
          <p:nvPr/>
        </p:nvSpPr>
        <p:spPr>
          <a:xfrm>
            <a:off x="5580112" y="980728"/>
            <a:ext cx="1691489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155 / 112 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553333-20F5-4599-A2A0-2E4176F048B9}"/>
              </a:ext>
            </a:extLst>
          </p:cNvPr>
          <p:cNvSpPr txBox="1"/>
          <p:nvPr/>
        </p:nvSpPr>
        <p:spPr>
          <a:xfrm>
            <a:off x="4578585" y="980728"/>
            <a:ext cx="271741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Proč 1 minuta KPR?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DE6739-8A7D-417E-9325-F4E95F29037B}"/>
              </a:ext>
            </a:extLst>
          </p:cNvPr>
          <p:cNvSpPr txBox="1"/>
          <p:nvPr/>
        </p:nvSpPr>
        <p:spPr>
          <a:xfrm>
            <a:off x="5752840" y="980728"/>
            <a:ext cx="149912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dirty="0"/>
              <a:t>Proč AED?</a:t>
            </a:r>
          </a:p>
        </p:txBody>
      </p:sp>
    </p:spTree>
    <p:extLst>
      <p:ext uri="{BB962C8B-B14F-4D97-AF65-F5344CB8AC3E}">
        <p14:creationId xmlns:p14="http://schemas.microsoft.com/office/powerpoint/2010/main" val="247709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OKAMŽITÁ KPR, ČASOVÝ FAKTOR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43" y="1772816"/>
            <a:ext cx="6840760" cy="4836901"/>
          </a:xfrm>
        </p:spPr>
      </p:pic>
    </p:spTree>
    <p:extLst>
      <p:ext uri="{BB962C8B-B14F-4D97-AF65-F5344CB8AC3E}">
        <p14:creationId xmlns:p14="http://schemas.microsoft.com/office/powerpoint/2010/main" val="370578912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aed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s</a:t>
            </a:r>
            <a:r>
              <a:rPr lang="en-GB" altLang="cs-CZ" dirty="0"/>
              <a:t>ofistikované </a:t>
            </a:r>
            <a:r>
              <a:rPr lang="cs-CZ" altLang="cs-CZ" dirty="0"/>
              <a:t>přístroje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rozpoznají</a:t>
            </a:r>
            <a:r>
              <a:rPr lang="en-GB" altLang="cs-CZ" dirty="0"/>
              <a:t> </a:t>
            </a:r>
            <a:r>
              <a:rPr lang="en-GB" altLang="cs-CZ" dirty="0" err="1"/>
              <a:t>poruchu</a:t>
            </a:r>
            <a:r>
              <a:rPr lang="en-GB" altLang="cs-CZ" dirty="0"/>
              <a:t> </a:t>
            </a:r>
            <a:r>
              <a:rPr lang="en-GB" altLang="cs-CZ" dirty="0" err="1"/>
              <a:t>srdečního</a:t>
            </a:r>
            <a:r>
              <a:rPr lang="en-GB" altLang="cs-CZ" dirty="0"/>
              <a:t> </a:t>
            </a:r>
            <a:r>
              <a:rPr lang="cs-CZ" altLang="cs-CZ" dirty="0"/>
              <a:t>rytmu</a:t>
            </a:r>
            <a:r>
              <a:rPr lang="en-GB" altLang="cs-CZ" dirty="0"/>
              <a:t> a v </a:t>
            </a:r>
            <a:r>
              <a:rPr lang="en-GB" altLang="cs-CZ" dirty="0" err="1"/>
              <a:t>případě</a:t>
            </a:r>
            <a:r>
              <a:rPr lang="en-GB" altLang="cs-CZ" dirty="0"/>
              <a:t> </a:t>
            </a:r>
            <a:r>
              <a:rPr lang="en-GB" altLang="cs-CZ" dirty="0" err="1"/>
              <a:t>potřeby</a:t>
            </a:r>
            <a:r>
              <a:rPr lang="en-GB" altLang="cs-CZ" dirty="0"/>
              <a:t> </a:t>
            </a:r>
            <a:r>
              <a:rPr lang="en-GB" altLang="cs-CZ" dirty="0" err="1"/>
              <a:t>doporučí</a:t>
            </a:r>
            <a:r>
              <a:rPr lang="en-GB" altLang="cs-CZ" dirty="0"/>
              <a:t> </a:t>
            </a:r>
            <a:r>
              <a:rPr lang="en-GB" altLang="cs-CZ" dirty="0" err="1"/>
              <a:t>výboj</a:t>
            </a:r>
            <a:r>
              <a:rPr lang="cs-CZ" altLang="cs-CZ" dirty="0"/>
              <a:t> – ten zruší fibrilaci komor (rychlé a nepravidelné stahy srdce) a umožní nástup  pravidelného rytmu.</a:t>
            </a:r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na hrudník se přikládají dvě elektrody a aplikuje se krátký elektrický výboj (360 J)</a:t>
            </a:r>
            <a:endParaRPr lang="en-GB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z</a:t>
            </a:r>
            <a:r>
              <a:rPr lang="en-GB" altLang="cs-CZ" dirty="0" err="1"/>
              <a:t>achránci</a:t>
            </a:r>
            <a:r>
              <a:rPr lang="en-GB" altLang="cs-CZ" dirty="0"/>
              <a:t> </a:t>
            </a:r>
            <a:r>
              <a:rPr lang="cs-CZ" altLang="cs-CZ" dirty="0"/>
              <a:t>postupují</a:t>
            </a:r>
            <a:r>
              <a:rPr lang="en-GB" altLang="cs-CZ" dirty="0"/>
              <a:t> </a:t>
            </a:r>
            <a:r>
              <a:rPr lang="en-GB" altLang="cs-CZ" dirty="0" err="1"/>
              <a:t>podle</a:t>
            </a:r>
            <a:r>
              <a:rPr lang="en-GB" altLang="cs-CZ" dirty="0"/>
              <a:t> </a:t>
            </a:r>
            <a:r>
              <a:rPr lang="en-GB" altLang="cs-CZ" dirty="0" err="1"/>
              <a:t>přesných</a:t>
            </a:r>
            <a:r>
              <a:rPr lang="en-GB" altLang="cs-CZ" dirty="0"/>
              <a:t> </a:t>
            </a:r>
            <a:r>
              <a:rPr lang="en-GB" altLang="cs-CZ" dirty="0" err="1"/>
              <a:t>pokynů</a:t>
            </a:r>
            <a:r>
              <a:rPr lang="en-GB" altLang="cs-CZ" dirty="0"/>
              <a:t> </a:t>
            </a:r>
            <a:r>
              <a:rPr lang="en-GB" altLang="cs-CZ" dirty="0" err="1"/>
              <a:t>přístroje</a:t>
            </a:r>
            <a:endParaRPr lang="en-GB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s</a:t>
            </a:r>
            <a:r>
              <a:rPr lang="en-GB" altLang="cs-CZ" dirty="0" err="1"/>
              <a:t>nadná</a:t>
            </a:r>
            <a:r>
              <a:rPr lang="en-GB" altLang="cs-CZ" dirty="0"/>
              <a:t> </a:t>
            </a:r>
            <a:r>
              <a:rPr lang="en-GB" altLang="cs-CZ" dirty="0" err="1"/>
              <a:t>obsluha</a:t>
            </a:r>
            <a:r>
              <a:rPr lang="en-GB" altLang="cs-CZ" dirty="0"/>
              <a:t> </a:t>
            </a:r>
            <a:r>
              <a:rPr lang="en-GB" altLang="cs-CZ" dirty="0" err="1"/>
              <a:t>vyškolenými</a:t>
            </a:r>
            <a:r>
              <a:rPr lang="en-GB" altLang="cs-CZ" dirty="0"/>
              <a:t> </a:t>
            </a:r>
            <a:r>
              <a:rPr lang="en-GB" altLang="cs-CZ" dirty="0" err="1"/>
              <a:t>laiky</a:t>
            </a:r>
            <a:endParaRPr lang="cs-CZ" altLang="cs-CZ" dirty="0"/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tyto defibrilátory se používají na veřejných místech, kde se shromažďuje velké množství lidí (letiště, hasiči, policie, radnice …)</a:t>
            </a:r>
          </a:p>
          <a:p>
            <a:pPr>
              <a:lnSpc>
                <a:spcPct val="106000"/>
              </a:lnSpc>
              <a:buFont typeface="Wingdings" panose="05000000000000000000" pitchFamily="2" charset="2"/>
              <a:buChar char="§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altLang="cs-CZ" dirty="0"/>
              <a:t>30 – 40 000 Kč</a:t>
            </a:r>
            <a:endParaRPr lang="en-GB" altLang="cs-CZ" dirty="0"/>
          </a:p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5216"/>
            <a:ext cx="517525" cy="504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33" y="1291209"/>
            <a:ext cx="666750" cy="514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7573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Umístění defibrilačních elektrod</a:t>
            </a:r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971550" y="2205038"/>
            <a:ext cx="4246563" cy="4032250"/>
            <a:chOff x="612" y="1389"/>
            <a:chExt cx="2675" cy="2540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" r="17415" b="13498"/>
            <a:stretch>
              <a:fillRect/>
            </a:stretch>
          </p:blipFill>
          <p:spPr bwMode="auto">
            <a:xfrm>
              <a:off x="612" y="1389"/>
              <a:ext cx="2676" cy="2540"/>
            </a:xfrm>
            <a:prstGeom prst="rect">
              <a:avLst/>
            </a:prstGeom>
            <a:noFill/>
            <a:ln w="381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12" y="1389"/>
              <a:ext cx="2676" cy="2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Tahoma" panose="020B0604030504040204" pitchFamily="34" charset="0"/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120000"/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Tahoma" panose="020B0604030504040204" pitchFamily="34" charset="0"/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v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6553200" y="2057400"/>
            <a:ext cx="1511300" cy="2043113"/>
            <a:chOff x="4059" y="1298"/>
            <a:chExt cx="952" cy="1287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82" y="2090"/>
              <a:ext cx="918" cy="4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2160" tIns="46080" rIns="92160" bIns="4608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1125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Chybné</a:t>
              </a:r>
              <a:r>
                <a:rPr lang="en-GB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 </a:t>
              </a: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umístění</a:t>
              </a:r>
              <a:endPara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4059" y="1323"/>
              <a:ext cx="953" cy="714"/>
            </a:xfrm>
            <a:custGeom>
              <a:avLst/>
              <a:gdLst>
                <a:gd name="T0" fmla="*/ 0 w 2152"/>
                <a:gd name="T1" fmla="*/ 0 h 1633"/>
                <a:gd name="T2" fmla="*/ 0 w 2152"/>
                <a:gd name="T3" fmla="*/ 0 h 1633"/>
                <a:gd name="T4" fmla="*/ 0 w 2152"/>
                <a:gd name="T5" fmla="*/ 0 h 1633"/>
                <a:gd name="T6" fmla="*/ 0 w 2152"/>
                <a:gd name="T7" fmla="*/ 0 h 1633"/>
                <a:gd name="T8" fmla="*/ 0 w 2152"/>
                <a:gd name="T9" fmla="*/ 0 h 1633"/>
                <a:gd name="T10" fmla="*/ 0 w 2152"/>
                <a:gd name="T11" fmla="*/ 0 h 1633"/>
                <a:gd name="T12" fmla="*/ 0 w 2152"/>
                <a:gd name="T13" fmla="*/ 0 h 1633"/>
                <a:gd name="T14" fmla="*/ 0 w 2152"/>
                <a:gd name="T15" fmla="*/ 0 h 1633"/>
                <a:gd name="T16" fmla="*/ 0 w 2152"/>
                <a:gd name="T17" fmla="*/ 0 h 1633"/>
                <a:gd name="T18" fmla="*/ 0 w 2152"/>
                <a:gd name="T19" fmla="*/ 0 h 1633"/>
                <a:gd name="T20" fmla="*/ 0 w 2152"/>
                <a:gd name="T21" fmla="*/ 0 h 1633"/>
                <a:gd name="T22" fmla="*/ 0 w 2152"/>
                <a:gd name="T23" fmla="*/ 0 h 1633"/>
                <a:gd name="T24" fmla="*/ 0 w 2152"/>
                <a:gd name="T25" fmla="*/ 0 h 1633"/>
                <a:gd name="T26" fmla="*/ 0 w 2152"/>
                <a:gd name="T27" fmla="*/ 0 h 1633"/>
                <a:gd name="T28" fmla="*/ 0 w 2152"/>
                <a:gd name="T29" fmla="*/ 0 h 1633"/>
                <a:gd name="T30" fmla="*/ 0 w 2152"/>
                <a:gd name="T31" fmla="*/ 0 h 1633"/>
                <a:gd name="T32" fmla="*/ 0 w 2152"/>
                <a:gd name="T33" fmla="*/ 0 h 1633"/>
                <a:gd name="T34" fmla="*/ 0 w 2152"/>
                <a:gd name="T35" fmla="*/ 0 h 1633"/>
                <a:gd name="T36" fmla="*/ 0 w 2152"/>
                <a:gd name="T37" fmla="*/ 0 h 1633"/>
                <a:gd name="T38" fmla="*/ 0 w 2152"/>
                <a:gd name="T39" fmla="*/ 0 h 1633"/>
                <a:gd name="T40" fmla="*/ 0 w 2152"/>
                <a:gd name="T41" fmla="*/ 0 h 1633"/>
                <a:gd name="T42" fmla="*/ 0 w 2152"/>
                <a:gd name="T43" fmla="*/ 0 h 1633"/>
                <a:gd name="T44" fmla="*/ 0 w 2152"/>
                <a:gd name="T45" fmla="*/ 0 h 1633"/>
                <a:gd name="T46" fmla="*/ 0 w 2152"/>
                <a:gd name="T47" fmla="*/ 0 h 1633"/>
                <a:gd name="T48" fmla="*/ 0 w 2152"/>
                <a:gd name="T49" fmla="*/ 0 h 1633"/>
                <a:gd name="T50" fmla="*/ 0 w 2152"/>
                <a:gd name="T51" fmla="*/ 0 h 1633"/>
                <a:gd name="T52" fmla="*/ 0 w 2152"/>
                <a:gd name="T53" fmla="*/ 0 h 1633"/>
                <a:gd name="T54" fmla="*/ 0 w 2152"/>
                <a:gd name="T55" fmla="*/ 0 h 1633"/>
                <a:gd name="T56" fmla="*/ 0 w 2152"/>
                <a:gd name="T57" fmla="*/ 0 h 1633"/>
                <a:gd name="T58" fmla="*/ 0 w 2152"/>
                <a:gd name="T59" fmla="*/ 0 h 1633"/>
                <a:gd name="T60" fmla="*/ 0 w 2152"/>
                <a:gd name="T61" fmla="*/ 0 h 1633"/>
                <a:gd name="T62" fmla="*/ 0 w 2152"/>
                <a:gd name="T63" fmla="*/ 0 h 1633"/>
                <a:gd name="T64" fmla="*/ 0 w 2152"/>
                <a:gd name="T65" fmla="*/ 0 h 16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52"/>
                <a:gd name="T100" fmla="*/ 0 h 1633"/>
                <a:gd name="T101" fmla="*/ 2152 w 2152"/>
                <a:gd name="T102" fmla="*/ 1633 h 16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52" h="1633">
                  <a:moveTo>
                    <a:pt x="397" y="73"/>
                  </a:moveTo>
                  <a:lnTo>
                    <a:pt x="472" y="36"/>
                  </a:lnTo>
                  <a:lnTo>
                    <a:pt x="546" y="14"/>
                  </a:lnTo>
                  <a:lnTo>
                    <a:pt x="622" y="2"/>
                  </a:lnTo>
                  <a:lnTo>
                    <a:pt x="699" y="0"/>
                  </a:lnTo>
                  <a:lnTo>
                    <a:pt x="860" y="7"/>
                  </a:lnTo>
                  <a:lnTo>
                    <a:pt x="1032" y="8"/>
                  </a:lnTo>
                  <a:lnTo>
                    <a:pt x="1145" y="8"/>
                  </a:lnTo>
                  <a:lnTo>
                    <a:pt x="1250" y="12"/>
                  </a:lnTo>
                  <a:lnTo>
                    <a:pt x="1343" y="19"/>
                  </a:lnTo>
                  <a:lnTo>
                    <a:pt x="1424" y="28"/>
                  </a:lnTo>
                  <a:lnTo>
                    <a:pt x="1490" y="37"/>
                  </a:lnTo>
                  <a:lnTo>
                    <a:pt x="1539" y="45"/>
                  </a:lnTo>
                  <a:lnTo>
                    <a:pt x="1570" y="50"/>
                  </a:lnTo>
                  <a:lnTo>
                    <a:pt x="1581" y="53"/>
                  </a:lnTo>
                  <a:lnTo>
                    <a:pt x="1677" y="78"/>
                  </a:lnTo>
                  <a:lnTo>
                    <a:pt x="1762" y="116"/>
                  </a:lnTo>
                  <a:lnTo>
                    <a:pt x="1836" y="163"/>
                  </a:lnTo>
                  <a:lnTo>
                    <a:pt x="1900" y="219"/>
                  </a:lnTo>
                  <a:lnTo>
                    <a:pt x="2001" y="347"/>
                  </a:lnTo>
                  <a:lnTo>
                    <a:pt x="2070" y="486"/>
                  </a:lnTo>
                  <a:lnTo>
                    <a:pt x="2114" y="620"/>
                  </a:lnTo>
                  <a:lnTo>
                    <a:pt x="2138" y="734"/>
                  </a:lnTo>
                  <a:lnTo>
                    <a:pt x="2145" y="779"/>
                  </a:lnTo>
                  <a:lnTo>
                    <a:pt x="2149" y="813"/>
                  </a:lnTo>
                  <a:lnTo>
                    <a:pt x="2151" y="835"/>
                  </a:lnTo>
                  <a:lnTo>
                    <a:pt x="2151" y="843"/>
                  </a:lnTo>
                  <a:lnTo>
                    <a:pt x="2150" y="934"/>
                  </a:lnTo>
                  <a:lnTo>
                    <a:pt x="2137" y="1049"/>
                  </a:lnTo>
                  <a:lnTo>
                    <a:pt x="2111" y="1174"/>
                  </a:lnTo>
                  <a:lnTo>
                    <a:pt x="2067" y="1301"/>
                  </a:lnTo>
                  <a:lnTo>
                    <a:pt x="2005" y="1418"/>
                  </a:lnTo>
                  <a:lnTo>
                    <a:pt x="1920" y="1516"/>
                  </a:lnTo>
                  <a:lnTo>
                    <a:pt x="1869" y="1554"/>
                  </a:lnTo>
                  <a:lnTo>
                    <a:pt x="1811" y="1584"/>
                  </a:lnTo>
                  <a:lnTo>
                    <a:pt x="1745" y="1603"/>
                  </a:lnTo>
                  <a:lnTo>
                    <a:pt x="1672" y="1611"/>
                  </a:lnTo>
                  <a:lnTo>
                    <a:pt x="1587" y="1610"/>
                  </a:lnTo>
                  <a:lnTo>
                    <a:pt x="1518" y="1607"/>
                  </a:lnTo>
                  <a:lnTo>
                    <a:pt x="1459" y="1602"/>
                  </a:lnTo>
                  <a:lnTo>
                    <a:pt x="1406" y="1599"/>
                  </a:lnTo>
                  <a:lnTo>
                    <a:pt x="1354" y="1598"/>
                  </a:lnTo>
                  <a:lnTo>
                    <a:pt x="1295" y="1600"/>
                  </a:lnTo>
                  <a:lnTo>
                    <a:pt x="1226" y="1610"/>
                  </a:lnTo>
                  <a:lnTo>
                    <a:pt x="1141" y="1626"/>
                  </a:lnTo>
                  <a:lnTo>
                    <a:pt x="1096" y="1632"/>
                  </a:lnTo>
                  <a:lnTo>
                    <a:pt x="1053" y="1629"/>
                  </a:lnTo>
                  <a:lnTo>
                    <a:pt x="943" y="1611"/>
                  </a:lnTo>
                  <a:lnTo>
                    <a:pt x="843" y="1603"/>
                  </a:lnTo>
                  <a:lnTo>
                    <a:pt x="753" y="1602"/>
                  </a:lnTo>
                  <a:lnTo>
                    <a:pt x="672" y="1605"/>
                  </a:lnTo>
                  <a:lnTo>
                    <a:pt x="527" y="1610"/>
                  </a:lnTo>
                  <a:lnTo>
                    <a:pt x="401" y="1593"/>
                  </a:lnTo>
                  <a:lnTo>
                    <a:pt x="360" y="1580"/>
                  </a:lnTo>
                  <a:lnTo>
                    <a:pt x="303" y="1548"/>
                  </a:lnTo>
                  <a:lnTo>
                    <a:pt x="236" y="1496"/>
                  </a:lnTo>
                  <a:lnTo>
                    <a:pt x="167" y="1419"/>
                  </a:lnTo>
                  <a:lnTo>
                    <a:pt x="102" y="1317"/>
                  </a:lnTo>
                  <a:lnTo>
                    <a:pt x="47" y="1186"/>
                  </a:lnTo>
                  <a:lnTo>
                    <a:pt x="11" y="1024"/>
                  </a:lnTo>
                  <a:lnTo>
                    <a:pt x="0" y="827"/>
                  </a:lnTo>
                  <a:lnTo>
                    <a:pt x="37" y="584"/>
                  </a:lnTo>
                  <a:lnTo>
                    <a:pt x="105" y="372"/>
                  </a:lnTo>
                  <a:lnTo>
                    <a:pt x="156" y="280"/>
                  </a:lnTo>
                  <a:lnTo>
                    <a:pt x="220" y="200"/>
                  </a:lnTo>
                  <a:lnTo>
                    <a:pt x="300" y="130"/>
                  </a:lnTo>
                  <a:lnTo>
                    <a:pt x="397" y="73"/>
                  </a:lnTo>
                </a:path>
              </a:pathLst>
            </a:custGeom>
            <a:solidFill>
              <a:srgbClr val="FCD9CD"/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solidFill>
              <a:srgbClr val="F48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246" y="1490"/>
              <a:ext cx="408" cy="329"/>
            </a:xfrm>
            <a:custGeom>
              <a:avLst/>
              <a:gdLst>
                <a:gd name="T0" fmla="*/ 0 w 921"/>
                <a:gd name="T1" fmla="*/ 0 h 754"/>
                <a:gd name="T2" fmla="*/ 0 w 921"/>
                <a:gd name="T3" fmla="*/ 0 h 754"/>
                <a:gd name="T4" fmla="*/ 0 w 921"/>
                <a:gd name="T5" fmla="*/ 0 h 754"/>
                <a:gd name="T6" fmla="*/ 0 w 921"/>
                <a:gd name="T7" fmla="*/ 0 h 754"/>
                <a:gd name="T8" fmla="*/ 0 w 921"/>
                <a:gd name="T9" fmla="*/ 0 h 754"/>
                <a:gd name="T10" fmla="*/ 0 w 921"/>
                <a:gd name="T11" fmla="*/ 0 h 754"/>
                <a:gd name="T12" fmla="*/ 0 w 921"/>
                <a:gd name="T13" fmla="*/ 0 h 754"/>
                <a:gd name="T14" fmla="*/ 0 w 921"/>
                <a:gd name="T15" fmla="*/ 0 h 754"/>
                <a:gd name="T16" fmla="*/ 0 w 921"/>
                <a:gd name="T17" fmla="*/ 0 h 754"/>
                <a:gd name="T18" fmla="*/ 0 w 921"/>
                <a:gd name="T19" fmla="*/ 0 h 754"/>
                <a:gd name="T20" fmla="*/ 0 w 921"/>
                <a:gd name="T21" fmla="*/ 0 h 754"/>
                <a:gd name="T22" fmla="*/ 0 w 921"/>
                <a:gd name="T23" fmla="*/ 0 h 754"/>
                <a:gd name="T24" fmla="*/ 0 w 921"/>
                <a:gd name="T25" fmla="*/ 0 h 754"/>
                <a:gd name="T26" fmla="*/ 0 w 921"/>
                <a:gd name="T27" fmla="*/ 0 h 754"/>
                <a:gd name="T28" fmla="*/ 0 w 921"/>
                <a:gd name="T29" fmla="*/ 0 h 754"/>
                <a:gd name="T30" fmla="*/ 0 w 921"/>
                <a:gd name="T31" fmla="*/ 0 h 754"/>
                <a:gd name="T32" fmla="*/ 0 w 921"/>
                <a:gd name="T33" fmla="*/ 0 h 754"/>
                <a:gd name="T34" fmla="*/ 0 w 921"/>
                <a:gd name="T35" fmla="*/ 0 h 754"/>
                <a:gd name="T36" fmla="*/ 0 w 921"/>
                <a:gd name="T37" fmla="*/ 0 h 754"/>
                <a:gd name="T38" fmla="*/ 0 w 921"/>
                <a:gd name="T39" fmla="*/ 0 h 754"/>
                <a:gd name="T40" fmla="*/ 0 w 921"/>
                <a:gd name="T41" fmla="*/ 0 h 754"/>
                <a:gd name="T42" fmla="*/ 0 w 921"/>
                <a:gd name="T43" fmla="*/ 0 h 754"/>
                <a:gd name="T44" fmla="*/ 0 w 921"/>
                <a:gd name="T45" fmla="*/ 0 h 754"/>
                <a:gd name="T46" fmla="*/ 0 w 921"/>
                <a:gd name="T47" fmla="*/ 0 h 754"/>
                <a:gd name="T48" fmla="*/ 0 w 921"/>
                <a:gd name="T49" fmla="*/ 0 h 754"/>
                <a:gd name="T50" fmla="*/ 0 w 921"/>
                <a:gd name="T51" fmla="*/ 0 h 754"/>
                <a:gd name="T52" fmla="*/ 0 w 921"/>
                <a:gd name="T53" fmla="*/ 0 h 754"/>
                <a:gd name="T54" fmla="*/ 0 w 921"/>
                <a:gd name="T55" fmla="*/ 0 h 754"/>
                <a:gd name="T56" fmla="*/ 0 w 921"/>
                <a:gd name="T57" fmla="*/ 0 h 754"/>
                <a:gd name="T58" fmla="*/ 0 w 921"/>
                <a:gd name="T59" fmla="*/ 0 h 754"/>
                <a:gd name="T60" fmla="*/ 0 w 921"/>
                <a:gd name="T61" fmla="*/ 0 h 754"/>
                <a:gd name="T62" fmla="*/ 0 w 921"/>
                <a:gd name="T63" fmla="*/ 0 h 754"/>
                <a:gd name="T64" fmla="*/ 0 w 921"/>
                <a:gd name="T65" fmla="*/ 0 h 754"/>
                <a:gd name="T66" fmla="*/ 0 w 921"/>
                <a:gd name="T67" fmla="*/ 0 h 754"/>
                <a:gd name="T68" fmla="*/ 0 w 921"/>
                <a:gd name="T69" fmla="*/ 0 h 754"/>
                <a:gd name="T70" fmla="*/ 0 w 921"/>
                <a:gd name="T71" fmla="*/ 0 h 754"/>
                <a:gd name="T72" fmla="*/ 0 w 921"/>
                <a:gd name="T73" fmla="*/ 0 h 754"/>
                <a:gd name="T74" fmla="*/ 0 w 921"/>
                <a:gd name="T75" fmla="*/ 0 h 754"/>
                <a:gd name="T76" fmla="*/ 0 w 921"/>
                <a:gd name="T77" fmla="*/ 0 h 7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1"/>
                <a:gd name="T118" fmla="*/ 0 h 754"/>
                <a:gd name="T119" fmla="*/ 921 w 921"/>
                <a:gd name="T120" fmla="*/ 754 h 7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1" h="754">
                  <a:moveTo>
                    <a:pt x="84" y="26"/>
                  </a:moveTo>
                  <a:lnTo>
                    <a:pt x="147" y="10"/>
                  </a:lnTo>
                  <a:lnTo>
                    <a:pt x="220" y="2"/>
                  </a:lnTo>
                  <a:lnTo>
                    <a:pt x="296" y="0"/>
                  </a:lnTo>
                  <a:lnTo>
                    <a:pt x="372" y="1"/>
                  </a:lnTo>
                  <a:lnTo>
                    <a:pt x="441" y="5"/>
                  </a:lnTo>
                  <a:lnTo>
                    <a:pt x="496" y="10"/>
                  </a:lnTo>
                  <a:lnTo>
                    <a:pt x="534" y="14"/>
                  </a:lnTo>
                  <a:lnTo>
                    <a:pt x="548" y="15"/>
                  </a:lnTo>
                  <a:lnTo>
                    <a:pt x="695" y="41"/>
                  </a:lnTo>
                  <a:lnTo>
                    <a:pt x="816" y="107"/>
                  </a:lnTo>
                  <a:lnTo>
                    <a:pt x="863" y="154"/>
                  </a:lnTo>
                  <a:lnTo>
                    <a:pt x="897" y="210"/>
                  </a:lnTo>
                  <a:lnTo>
                    <a:pt x="917" y="275"/>
                  </a:lnTo>
                  <a:lnTo>
                    <a:pt x="920" y="349"/>
                  </a:lnTo>
                  <a:lnTo>
                    <a:pt x="915" y="391"/>
                  </a:lnTo>
                  <a:lnTo>
                    <a:pt x="898" y="446"/>
                  </a:lnTo>
                  <a:lnTo>
                    <a:pt x="869" y="508"/>
                  </a:lnTo>
                  <a:lnTo>
                    <a:pt x="831" y="572"/>
                  </a:lnTo>
                  <a:lnTo>
                    <a:pt x="783" y="634"/>
                  </a:lnTo>
                  <a:lnTo>
                    <a:pt x="727" y="688"/>
                  </a:lnTo>
                  <a:lnTo>
                    <a:pt x="662" y="730"/>
                  </a:lnTo>
                  <a:lnTo>
                    <a:pt x="591" y="753"/>
                  </a:lnTo>
                  <a:lnTo>
                    <a:pt x="554" y="753"/>
                  </a:lnTo>
                  <a:lnTo>
                    <a:pt x="496" y="748"/>
                  </a:lnTo>
                  <a:lnTo>
                    <a:pt x="423" y="734"/>
                  </a:lnTo>
                  <a:lnTo>
                    <a:pt x="342" y="711"/>
                  </a:lnTo>
                  <a:lnTo>
                    <a:pt x="258" y="676"/>
                  </a:lnTo>
                  <a:lnTo>
                    <a:pt x="178" y="628"/>
                  </a:lnTo>
                  <a:lnTo>
                    <a:pt x="108" y="564"/>
                  </a:lnTo>
                  <a:lnTo>
                    <a:pt x="53" y="484"/>
                  </a:lnTo>
                  <a:lnTo>
                    <a:pt x="37" y="445"/>
                  </a:lnTo>
                  <a:lnTo>
                    <a:pt x="21" y="391"/>
                  </a:lnTo>
                  <a:lnTo>
                    <a:pt x="7" y="327"/>
                  </a:lnTo>
                  <a:lnTo>
                    <a:pt x="0" y="258"/>
                  </a:lnTo>
                  <a:lnTo>
                    <a:pt x="0" y="188"/>
                  </a:lnTo>
                  <a:lnTo>
                    <a:pt x="13" y="123"/>
                  </a:lnTo>
                  <a:lnTo>
                    <a:pt x="40" y="67"/>
                  </a:lnTo>
                  <a:lnTo>
                    <a:pt x="84" y="2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4420" y="1503"/>
              <a:ext cx="213" cy="240"/>
            </a:xfrm>
            <a:custGeom>
              <a:avLst/>
              <a:gdLst>
                <a:gd name="T0" fmla="*/ 0 w 481"/>
                <a:gd name="T1" fmla="*/ 0 h 549"/>
                <a:gd name="T2" fmla="*/ 0 w 481"/>
                <a:gd name="T3" fmla="*/ 0 h 549"/>
                <a:gd name="T4" fmla="*/ 0 w 481"/>
                <a:gd name="T5" fmla="*/ 0 h 549"/>
                <a:gd name="T6" fmla="*/ 0 w 481"/>
                <a:gd name="T7" fmla="*/ 0 h 549"/>
                <a:gd name="T8" fmla="*/ 0 w 481"/>
                <a:gd name="T9" fmla="*/ 0 h 549"/>
                <a:gd name="T10" fmla="*/ 0 w 481"/>
                <a:gd name="T11" fmla="*/ 0 h 549"/>
                <a:gd name="T12" fmla="*/ 0 w 481"/>
                <a:gd name="T13" fmla="*/ 0 h 549"/>
                <a:gd name="T14" fmla="*/ 0 w 481"/>
                <a:gd name="T15" fmla="*/ 0 h 549"/>
                <a:gd name="T16" fmla="*/ 0 w 481"/>
                <a:gd name="T17" fmla="*/ 0 h 549"/>
                <a:gd name="T18" fmla="*/ 0 w 481"/>
                <a:gd name="T19" fmla="*/ 0 h 549"/>
                <a:gd name="T20" fmla="*/ 0 w 481"/>
                <a:gd name="T21" fmla="*/ 0 h 549"/>
                <a:gd name="T22" fmla="*/ 0 w 481"/>
                <a:gd name="T23" fmla="*/ 0 h 549"/>
                <a:gd name="T24" fmla="*/ 0 w 481"/>
                <a:gd name="T25" fmla="*/ 0 h 549"/>
                <a:gd name="T26" fmla="*/ 0 w 481"/>
                <a:gd name="T27" fmla="*/ 0 h 549"/>
                <a:gd name="T28" fmla="*/ 0 w 481"/>
                <a:gd name="T29" fmla="*/ 0 h 549"/>
                <a:gd name="T30" fmla="*/ 0 w 481"/>
                <a:gd name="T31" fmla="*/ 0 h 549"/>
                <a:gd name="T32" fmla="*/ 0 w 481"/>
                <a:gd name="T33" fmla="*/ 0 h 549"/>
                <a:gd name="T34" fmla="*/ 0 w 481"/>
                <a:gd name="T35" fmla="*/ 0 h 549"/>
                <a:gd name="T36" fmla="*/ 0 w 481"/>
                <a:gd name="T37" fmla="*/ 0 h 549"/>
                <a:gd name="T38" fmla="*/ 0 w 481"/>
                <a:gd name="T39" fmla="*/ 0 h 549"/>
                <a:gd name="T40" fmla="*/ 0 w 481"/>
                <a:gd name="T41" fmla="*/ 0 h 549"/>
                <a:gd name="T42" fmla="*/ 0 w 481"/>
                <a:gd name="T43" fmla="*/ 0 h 549"/>
                <a:gd name="T44" fmla="*/ 0 w 481"/>
                <a:gd name="T45" fmla="*/ 0 h 549"/>
                <a:gd name="T46" fmla="*/ 0 w 481"/>
                <a:gd name="T47" fmla="*/ 0 h 549"/>
                <a:gd name="T48" fmla="*/ 0 w 481"/>
                <a:gd name="T49" fmla="*/ 0 h 549"/>
                <a:gd name="T50" fmla="*/ 0 w 481"/>
                <a:gd name="T51" fmla="*/ 0 h 549"/>
                <a:gd name="T52" fmla="*/ 0 w 481"/>
                <a:gd name="T53" fmla="*/ 0 h 549"/>
                <a:gd name="T54" fmla="*/ 0 w 481"/>
                <a:gd name="T55" fmla="*/ 0 h 549"/>
                <a:gd name="T56" fmla="*/ 0 w 481"/>
                <a:gd name="T57" fmla="*/ 0 h 549"/>
                <a:gd name="T58" fmla="*/ 0 w 481"/>
                <a:gd name="T59" fmla="*/ 0 h 549"/>
                <a:gd name="T60" fmla="*/ 0 w 481"/>
                <a:gd name="T61" fmla="*/ 0 h 549"/>
                <a:gd name="T62" fmla="*/ 0 w 481"/>
                <a:gd name="T63" fmla="*/ 0 h 549"/>
                <a:gd name="T64" fmla="*/ 0 w 481"/>
                <a:gd name="T65" fmla="*/ 0 h 549"/>
                <a:gd name="T66" fmla="*/ 0 w 481"/>
                <a:gd name="T67" fmla="*/ 0 h 549"/>
                <a:gd name="T68" fmla="*/ 0 w 481"/>
                <a:gd name="T69" fmla="*/ 0 h 549"/>
                <a:gd name="T70" fmla="*/ 0 w 481"/>
                <a:gd name="T71" fmla="*/ 0 h 549"/>
                <a:gd name="T72" fmla="*/ 0 w 481"/>
                <a:gd name="T73" fmla="*/ 0 h 549"/>
                <a:gd name="T74" fmla="*/ 0 w 481"/>
                <a:gd name="T75" fmla="*/ 0 h 549"/>
                <a:gd name="T76" fmla="*/ 0 w 481"/>
                <a:gd name="T77" fmla="*/ 0 h 549"/>
                <a:gd name="T78" fmla="*/ 0 w 481"/>
                <a:gd name="T79" fmla="*/ 0 h 549"/>
                <a:gd name="T80" fmla="*/ 0 w 481"/>
                <a:gd name="T81" fmla="*/ 0 h 549"/>
                <a:gd name="T82" fmla="*/ 0 w 481"/>
                <a:gd name="T83" fmla="*/ 0 h 549"/>
                <a:gd name="T84" fmla="*/ 0 w 481"/>
                <a:gd name="T85" fmla="*/ 0 h 549"/>
                <a:gd name="T86" fmla="*/ 0 w 481"/>
                <a:gd name="T87" fmla="*/ 0 h 549"/>
                <a:gd name="T88" fmla="*/ 0 w 481"/>
                <a:gd name="T89" fmla="*/ 0 h 549"/>
                <a:gd name="T90" fmla="*/ 0 w 481"/>
                <a:gd name="T91" fmla="*/ 0 h 549"/>
                <a:gd name="T92" fmla="*/ 0 w 481"/>
                <a:gd name="T93" fmla="*/ 0 h 549"/>
                <a:gd name="T94" fmla="*/ 0 w 481"/>
                <a:gd name="T95" fmla="*/ 0 h 549"/>
                <a:gd name="T96" fmla="*/ 0 w 481"/>
                <a:gd name="T97" fmla="*/ 0 h 549"/>
                <a:gd name="T98" fmla="*/ 0 w 481"/>
                <a:gd name="T99" fmla="*/ 0 h 549"/>
                <a:gd name="T100" fmla="*/ 0 w 481"/>
                <a:gd name="T101" fmla="*/ 0 h 549"/>
                <a:gd name="T102" fmla="*/ 0 w 481"/>
                <a:gd name="T103" fmla="*/ 0 h 549"/>
                <a:gd name="T104" fmla="*/ 0 w 481"/>
                <a:gd name="T105" fmla="*/ 0 h 549"/>
                <a:gd name="T106" fmla="*/ 0 w 481"/>
                <a:gd name="T107" fmla="*/ 0 h 549"/>
                <a:gd name="T108" fmla="*/ 0 w 481"/>
                <a:gd name="T109" fmla="*/ 0 h 549"/>
                <a:gd name="T110" fmla="*/ 0 w 481"/>
                <a:gd name="T111" fmla="*/ 0 h 549"/>
                <a:gd name="T112" fmla="*/ 0 w 481"/>
                <a:gd name="T113" fmla="*/ 0 h 549"/>
                <a:gd name="T114" fmla="*/ 0 w 481"/>
                <a:gd name="T115" fmla="*/ 0 h 549"/>
                <a:gd name="T116" fmla="*/ 0 w 481"/>
                <a:gd name="T117" fmla="*/ 0 h 549"/>
                <a:gd name="T118" fmla="*/ 0 w 481"/>
                <a:gd name="T119" fmla="*/ 0 h 549"/>
                <a:gd name="T120" fmla="*/ 0 w 481"/>
                <a:gd name="T121" fmla="*/ 0 h 549"/>
                <a:gd name="T122" fmla="*/ 0 w 481"/>
                <a:gd name="T123" fmla="*/ 0 h 549"/>
                <a:gd name="T124" fmla="*/ 0 w 481"/>
                <a:gd name="T125" fmla="*/ 0 h 5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1"/>
                <a:gd name="T190" fmla="*/ 0 h 549"/>
                <a:gd name="T191" fmla="*/ 481 w 481"/>
                <a:gd name="T192" fmla="*/ 549 h 5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1" h="549">
                  <a:moveTo>
                    <a:pt x="173" y="241"/>
                  </a:moveTo>
                  <a:lnTo>
                    <a:pt x="178" y="222"/>
                  </a:lnTo>
                  <a:lnTo>
                    <a:pt x="173" y="210"/>
                  </a:lnTo>
                  <a:lnTo>
                    <a:pt x="163" y="203"/>
                  </a:lnTo>
                  <a:lnTo>
                    <a:pt x="159" y="201"/>
                  </a:lnTo>
                  <a:lnTo>
                    <a:pt x="144" y="213"/>
                  </a:lnTo>
                  <a:lnTo>
                    <a:pt x="126" y="241"/>
                  </a:lnTo>
                  <a:lnTo>
                    <a:pt x="107" y="267"/>
                  </a:lnTo>
                  <a:lnTo>
                    <a:pt x="87" y="272"/>
                  </a:lnTo>
                  <a:lnTo>
                    <a:pt x="60" y="233"/>
                  </a:lnTo>
                  <a:lnTo>
                    <a:pt x="32" y="173"/>
                  </a:lnTo>
                  <a:lnTo>
                    <a:pt x="19" y="144"/>
                  </a:lnTo>
                  <a:lnTo>
                    <a:pt x="9" y="118"/>
                  </a:lnTo>
                  <a:lnTo>
                    <a:pt x="2" y="101"/>
                  </a:lnTo>
                  <a:lnTo>
                    <a:pt x="0" y="94"/>
                  </a:lnTo>
                  <a:lnTo>
                    <a:pt x="4" y="45"/>
                  </a:lnTo>
                  <a:lnTo>
                    <a:pt x="23" y="19"/>
                  </a:lnTo>
                  <a:lnTo>
                    <a:pt x="53" y="6"/>
                  </a:lnTo>
                  <a:lnTo>
                    <a:pt x="89" y="0"/>
                  </a:lnTo>
                  <a:lnTo>
                    <a:pt x="142" y="8"/>
                  </a:lnTo>
                  <a:lnTo>
                    <a:pt x="182" y="19"/>
                  </a:lnTo>
                  <a:lnTo>
                    <a:pt x="213" y="29"/>
                  </a:lnTo>
                  <a:lnTo>
                    <a:pt x="234" y="39"/>
                  </a:lnTo>
                  <a:lnTo>
                    <a:pt x="256" y="55"/>
                  </a:lnTo>
                  <a:lnTo>
                    <a:pt x="261" y="61"/>
                  </a:lnTo>
                  <a:lnTo>
                    <a:pt x="266" y="91"/>
                  </a:lnTo>
                  <a:lnTo>
                    <a:pt x="247" y="113"/>
                  </a:lnTo>
                  <a:lnTo>
                    <a:pt x="224" y="129"/>
                  </a:lnTo>
                  <a:lnTo>
                    <a:pt x="217" y="143"/>
                  </a:lnTo>
                  <a:lnTo>
                    <a:pt x="225" y="152"/>
                  </a:lnTo>
                  <a:lnTo>
                    <a:pt x="252" y="145"/>
                  </a:lnTo>
                  <a:lnTo>
                    <a:pt x="282" y="131"/>
                  </a:lnTo>
                  <a:lnTo>
                    <a:pt x="296" y="124"/>
                  </a:lnTo>
                  <a:lnTo>
                    <a:pt x="331" y="118"/>
                  </a:lnTo>
                  <a:lnTo>
                    <a:pt x="364" y="121"/>
                  </a:lnTo>
                  <a:lnTo>
                    <a:pt x="393" y="132"/>
                  </a:lnTo>
                  <a:lnTo>
                    <a:pt x="417" y="149"/>
                  </a:lnTo>
                  <a:lnTo>
                    <a:pt x="451" y="183"/>
                  </a:lnTo>
                  <a:lnTo>
                    <a:pt x="464" y="200"/>
                  </a:lnTo>
                  <a:lnTo>
                    <a:pt x="480" y="246"/>
                  </a:lnTo>
                  <a:lnTo>
                    <a:pt x="477" y="299"/>
                  </a:lnTo>
                  <a:lnTo>
                    <a:pt x="460" y="353"/>
                  </a:lnTo>
                  <a:lnTo>
                    <a:pt x="433" y="407"/>
                  </a:lnTo>
                  <a:lnTo>
                    <a:pt x="402" y="455"/>
                  </a:lnTo>
                  <a:lnTo>
                    <a:pt x="374" y="494"/>
                  </a:lnTo>
                  <a:lnTo>
                    <a:pt x="353" y="520"/>
                  </a:lnTo>
                  <a:lnTo>
                    <a:pt x="345" y="530"/>
                  </a:lnTo>
                  <a:lnTo>
                    <a:pt x="318" y="545"/>
                  </a:lnTo>
                  <a:lnTo>
                    <a:pt x="292" y="548"/>
                  </a:lnTo>
                  <a:lnTo>
                    <a:pt x="271" y="541"/>
                  </a:lnTo>
                  <a:lnTo>
                    <a:pt x="252" y="528"/>
                  </a:lnTo>
                  <a:lnTo>
                    <a:pt x="226" y="497"/>
                  </a:lnTo>
                  <a:lnTo>
                    <a:pt x="216" y="480"/>
                  </a:lnTo>
                  <a:lnTo>
                    <a:pt x="211" y="473"/>
                  </a:lnTo>
                  <a:lnTo>
                    <a:pt x="199" y="454"/>
                  </a:lnTo>
                  <a:lnTo>
                    <a:pt x="182" y="426"/>
                  </a:lnTo>
                  <a:lnTo>
                    <a:pt x="163" y="392"/>
                  </a:lnTo>
                  <a:lnTo>
                    <a:pt x="146" y="354"/>
                  </a:lnTo>
                  <a:lnTo>
                    <a:pt x="133" y="316"/>
                  </a:lnTo>
                  <a:lnTo>
                    <a:pt x="128" y="280"/>
                  </a:lnTo>
                  <a:lnTo>
                    <a:pt x="134" y="249"/>
                  </a:lnTo>
                  <a:lnTo>
                    <a:pt x="162" y="239"/>
                  </a:lnTo>
                  <a:lnTo>
                    <a:pt x="173" y="241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4420" y="1503"/>
              <a:ext cx="213" cy="240"/>
            </a:xfrm>
            <a:custGeom>
              <a:avLst/>
              <a:gdLst>
                <a:gd name="T0" fmla="*/ 0 w 481"/>
                <a:gd name="T1" fmla="*/ 0 h 549"/>
                <a:gd name="T2" fmla="*/ 0 w 481"/>
                <a:gd name="T3" fmla="*/ 0 h 549"/>
                <a:gd name="T4" fmla="*/ 0 w 481"/>
                <a:gd name="T5" fmla="*/ 0 h 549"/>
                <a:gd name="T6" fmla="*/ 0 w 481"/>
                <a:gd name="T7" fmla="*/ 0 h 549"/>
                <a:gd name="T8" fmla="*/ 0 w 481"/>
                <a:gd name="T9" fmla="*/ 0 h 549"/>
                <a:gd name="T10" fmla="*/ 0 w 481"/>
                <a:gd name="T11" fmla="*/ 0 h 549"/>
                <a:gd name="T12" fmla="*/ 0 w 481"/>
                <a:gd name="T13" fmla="*/ 0 h 549"/>
                <a:gd name="T14" fmla="*/ 0 w 481"/>
                <a:gd name="T15" fmla="*/ 0 h 549"/>
                <a:gd name="T16" fmla="*/ 0 w 481"/>
                <a:gd name="T17" fmla="*/ 0 h 549"/>
                <a:gd name="T18" fmla="*/ 0 w 481"/>
                <a:gd name="T19" fmla="*/ 0 h 549"/>
                <a:gd name="T20" fmla="*/ 0 w 481"/>
                <a:gd name="T21" fmla="*/ 0 h 549"/>
                <a:gd name="T22" fmla="*/ 0 w 481"/>
                <a:gd name="T23" fmla="*/ 0 h 549"/>
                <a:gd name="T24" fmla="*/ 0 w 481"/>
                <a:gd name="T25" fmla="*/ 0 h 549"/>
                <a:gd name="T26" fmla="*/ 0 w 481"/>
                <a:gd name="T27" fmla="*/ 0 h 549"/>
                <a:gd name="T28" fmla="*/ 0 w 481"/>
                <a:gd name="T29" fmla="*/ 0 h 549"/>
                <a:gd name="T30" fmla="*/ 0 w 481"/>
                <a:gd name="T31" fmla="*/ 0 h 549"/>
                <a:gd name="T32" fmla="*/ 0 w 481"/>
                <a:gd name="T33" fmla="*/ 0 h 549"/>
                <a:gd name="T34" fmla="*/ 0 w 481"/>
                <a:gd name="T35" fmla="*/ 0 h 549"/>
                <a:gd name="T36" fmla="*/ 0 w 481"/>
                <a:gd name="T37" fmla="*/ 0 h 549"/>
                <a:gd name="T38" fmla="*/ 0 w 481"/>
                <a:gd name="T39" fmla="*/ 0 h 549"/>
                <a:gd name="T40" fmla="*/ 0 w 481"/>
                <a:gd name="T41" fmla="*/ 0 h 549"/>
                <a:gd name="T42" fmla="*/ 0 w 481"/>
                <a:gd name="T43" fmla="*/ 0 h 549"/>
                <a:gd name="T44" fmla="*/ 0 w 481"/>
                <a:gd name="T45" fmla="*/ 0 h 549"/>
                <a:gd name="T46" fmla="*/ 0 w 481"/>
                <a:gd name="T47" fmla="*/ 0 h 549"/>
                <a:gd name="T48" fmla="*/ 0 w 481"/>
                <a:gd name="T49" fmla="*/ 0 h 549"/>
                <a:gd name="T50" fmla="*/ 0 w 481"/>
                <a:gd name="T51" fmla="*/ 0 h 549"/>
                <a:gd name="T52" fmla="*/ 0 w 481"/>
                <a:gd name="T53" fmla="*/ 0 h 549"/>
                <a:gd name="T54" fmla="*/ 0 w 481"/>
                <a:gd name="T55" fmla="*/ 0 h 549"/>
                <a:gd name="T56" fmla="*/ 0 w 481"/>
                <a:gd name="T57" fmla="*/ 0 h 549"/>
                <a:gd name="T58" fmla="*/ 0 w 481"/>
                <a:gd name="T59" fmla="*/ 0 h 549"/>
                <a:gd name="T60" fmla="*/ 0 w 481"/>
                <a:gd name="T61" fmla="*/ 0 h 549"/>
                <a:gd name="T62" fmla="*/ 0 w 481"/>
                <a:gd name="T63" fmla="*/ 0 h 549"/>
                <a:gd name="T64" fmla="*/ 0 w 481"/>
                <a:gd name="T65" fmla="*/ 0 h 549"/>
                <a:gd name="T66" fmla="*/ 0 w 481"/>
                <a:gd name="T67" fmla="*/ 0 h 549"/>
                <a:gd name="T68" fmla="*/ 0 w 481"/>
                <a:gd name="T69" fmla="*/ 0 h 549"/>
                <a:gd name="T70" fmla="*/ 0 w 481"/>
                <a:gd name="T71" fmla="*/ 0 h 549"/>
                <a:gd name="T72" fmla="*/ 0 w 481"/>
                <a:gd name="T73" fmla="*/ 0 h 549"/>
                <a:gd name="T74" fmla="*/ 0 w 481"/>
                <a:gd name="T75" fmla="*/ 0 h 549"/>
                <a:gd name="T76" fmla="*/ 0 w 481"/>
                <a:gd name="T77" fmla="*/ 0 h 549"/>
                <a:gd name="T78" fmla="*/ 0 w 481"/>
                <a:gd name="T79" fmla="*/ 0 h 549"/>
                <a:gd name="T80" fmla="*/ 0 w 481"/>
                <a:gd name="T81" fmla="*/ 0 h 549"/>
                <a:gd name="T82" fmla="*/ 0 w 481"/>
                <a:gd name="T83" fmla="*/ 0 h 549"/>
                <a:gd name="T84" fmla="*/ 0 w 481"/>
                <a:gd name="T85" fmla="*/ 0 h 549"/>
                <a:gd name="T86" fmla="*/ 0 w 481"/>
                <a:gd name="T87" fmla="*/ 0 h 549"/>
                <a:gd name="T88" fmla="*/ 0 w 481"/>
                <a:gd name="T89" fmla="*/ 0 h 549"/>
                <a:gd name="T90" fmla="*/ 0 w 481"/>
                <a:gd name="T91" fmla="*/ 0 h 549"/>
                <a:gd name="T92" fmla="*/ 0 w 481"/>
                <a:gd name="T93" fmla="*/ 0 h 549"/>
                <a:gd name="T94" fmla="*/ 0 w 481"/>
                <a:gd name="T95" fmla="*/ 0 h 549"/>
                <a:gd name="T96" fmla="*/ 0 w 481"/>
                <a:gd name="T97" fmla="*/ 0 h 549"/>
                <a:gd name="T98" fmla="*/ 0 w 481"/>
                <a:gd name="T99" fmla="*/ 0 h 549"/>
                <a:gd name="T100" fmla="*/ 0 w 481"/>
                <a:gd name="T101" fmla="*/ 0 h 549"/>
                <a:gd name="T102" fmla="*/ 0 w 481"/>
                <a:gd name="T103" fmla="*/ 0 h 549"/>
                <a:gd name="T104" fmla="*/ 0 w 481"/>
                <a:gd name="T105" fmla="*/ 0 h 549"/>
                <a:gd name="T106" fmla="*/ 0 w 481"/>
                <a:gd name="T107" fmla="*/ 0 h 549"/>
                <a:gd name="T108" fmla="*/ 0 w 481"/>
                <a:gd name="T109" fmla="*/ 0 h 549"/>
                <a:gd name="T110" fmla="*/ 0 w 481"/>
                <a:gd name="T111" fmla="*/ 0 h 549"/>
                <a:gd name="T112" fmla="*/ 0 w 481"/>
                <a:gd name="T113" fmla="*/ 0 h 549"/>
                <a:gd name="T114" fmla="*/ 0 w 481"/>
                <a:gd name="T115" fmla="*/ 0 h 549"/>
                <a:gd name="T116" fmla="*/ 0 w 481"/>
                <a:gd name="T117" fmla="*/ 0 h 549"/>
                <a:gd name="T118" fmla="*/ 0 w 481"/>
                <a:gd name="T119" fmla="*/ 0 h 549"/>
                <a:gd name="T120" fmla="*/ 0 w 481"/>
                <a:gd name="T121" fmla="*/ 0 h 549"/>
                <a:gd name="T122" fmla="*/ 0 w 481"/>
                <a:gd name="T123" fmla="*/ 0 h 549"/>
                <a:gd name="T124" fmla="*/ 0 w 481"/>
                <a:gd name="T125" fmla="*/ 0 h 54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1"/>
                <a:gd name="T190" fmla="*/ 0 h 549"/>
                <a:gd name="T191" fmla="*/ 481 w 481"/>
                <a:gd name="T192" fmla="*/ 549 h 54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1" h="549">
                  <a:moveTo>
                    <a:pt x="173" y="241"/>
                  </a:moveTo>
                  <a:lnTo>
                    <a:pt x="178" y="222"/>
                  </a:lnTo>
                  <a:lnTo>
                    <a:pt x="173" y="210"/>
                  </a:lnTo>
                  <a:lnTo>
                    <a:pt x="163" y="203"/>
                  </a:lnTo>
                  <a:lnTo>
                    <a:pt x="159" y="201"/>
                  </a:lnTo>
                  <a:lnTo>
                    <a:pt x="144" y="213"/>
                  </a:lnTo>
                  <a:lnTo>
                    <a:pt x="126" y="241"/>
                  </a:lnTo>
                  <a:lnTo>
                    <a:pt x="107" y="267"/>
                  </a:lnTo>
                  <a:lnTo>
                    <a:pt x="87" y="272"/>
                  </a:lnTo>
                  <a:lnTo>
                    <a:pt x="60" y="233"/>
                  </a:lnTo>
                  <a:lnTo>
                    <a:pt x="32" y="173"/>
                  </a:lnTo>
                  <a:lnTo>
                    <a:pt x="19" y="144"/>
                  </a:lnTo>
                  <a:lnTo>
                    <a:pt x="9" y="118"/>
                  </a:lnTo>
                  <a:lnTo>
                    <a:pt x="2" y="101"/>
                  </a:lnTo>
                  <a:lnTo>
                    <a:pt x="0" y="94"/>
                  </a:lnTo>
                  <a:lnTo>
                    <a:pt x="4" y="45"/>
                  </a:lnTo>
                  <a:lnTo>
                    <a:pt x="23" y="19"/>
                  </a:lnTo>
                  <a:lnTo>
                    <a:pt x="53" y="6"/>
                  </a:lnTo>
                  <a:lnTo>
                    <a:pt x="89" y="0"/>
                  </a:lnTo>
                  <a:lnTo>
                    <a:pt x="142" y="8"/>
                  </a:lnTo>
                  <a:lnTo>
                    <a:pt x="182" y="19"/>
                  </a:lnTo>
                  <a:lnTo>
                    <a:pt x="213" y="29"/>
                  </a:lnTo>
                  <a:lnTo>
                    <a:pt x="234" y="39"/>
                  </a:lnTo>
                  <a:lnTo>
                    <a:pt x="256" y="55"/>
                  </a:lnTo>
                  <a:lnTo>
                    <a:pt x="261" y="61"/>
                  </a:lnTo>
                  <a:lnTo>
                    <a:pt x="266" y="91"/>
                  </a:lnTo>
                  <a:lnTo>
                    <a:pt x="247" y="113"/>
                  </a:lnTo>
                  <a:lnTo>
                    <a:pt x="224" y="129"/>
                  </a:lnTo>
                  <a:lnTo>
                    <a:pt x="217" y="143"/>
                  </a:lnTo>
                  <a:lnTo>
                    <a:pt x="225" y="152"/>
                  </a:lnTo>
                  <a:lnTo>
                    <a:pt x="252" y="145"/>
                  </a:lnTo>
                  <a:lnTo>
                    <a:pt x="282" y="131"/>
                  </a:lnTo>
                  <a:lnTo>
                    <a:pt x="296" y="124"/>
                  </a:lnTo>
                  <a:lnTo>
                    <a:pt x="331" y="118"/>
                  </a:lnTo>
                  <a:lnTo>
                    <a:pt x="364" y="121"/>
                  </a:lnTo>
                  <a:lnTo>
                    <a:pt x="393" y="132"/>
                  </a:lnTo>
                  <a:lnTo>
                    <a:pt x="417" y="149"/>
                  </a:lnTo>
                  <a:lnTo>
                    <a:pt x="451" y="183"/>
                  </a:lnTo>
                  <a:lnTo>
                    <a:pt x="464" y="200"/>
                  </a:lnTo>
                  <a:lnTo>
                    <a:pt x="480" y="246"/>
                  </a:lnTo>
                  <a:lnTo>
                    <a:pt x="477" y="299"/>
                  </a:lnTo>
                  <a:lnTo>
                    <a:pt x="460" y="353"/>
                  </a:lnTo>
                  <a:lnTo>
                    <a:pt x="433" y="407"/>
                  </a:lnTo>
                  <a:lnTo>
                    <a:pt x="402" y="455"/>
                  </a:lnTo>
                  <a:lnTo>
                    <a:pt x="374" y="494"/>
                  </a:lnTo>
                  <a:lnTo>
                    <a:pt x="353" y="520"/>
                  </a:lnTo>
                  <a:lnTo>
                    <a:pt x="345" y="530"/>
                  </a:lnTo>
                  <a:lnTo>
                    <a:pt x="318" y="545"/>
                  </a:lnTo>
                  <a:lnTo>
                    <a:pt x="292" y="548"/>
                  </a:lnTo>
                  <a:lnTo>
                    <a:pt x="271" y="541"/>
                  </a:lnTo>
                  <a:lnTo>
                    <a:pt x="252" y="528"/>
                  </a:lnTo>
                  <a:lnTo>
                    <a:pt x="226" y="497"/>
                  </a:lnTo>
                  <a:lnTo>
                    <a:pt x="216" y="480"/>
                  </a:lnTo>
                  <a:lnTo>
                    <a:pt x="211" y="473"/>
                  </a:lnTo>
                  <a:lnTo>
                    <a:pt x="199" y="454"/>
                  </a:lnTo>
                  <a:lnTo>
                    <a:pt x="182" y="426"/>
                  </a:lnTo>
                  <a:lnTo>
                    <a:pt x="163" y="392"/>
                  </a:lnTo>
                  <a:lnTo>
                    <a:pt x="146" y="354"/>
                  </a:lnTo>
                  <a:lnTo>
                    <a:pt x="133" y="316"/>
                  </a:lnTo>
                  <a:lnTo>
                    <a:pt x="128" y="280"/>
                  </a:lnTo>
                  <a:lnTo>
                    <a:pt x="134" y="249"/>
                  </a:lnTo>
                  <a:lnTo>
                    <a:pt x="162" y="239"/>
                  </a:lnTo>
                  <a:lnTo>
                    <a:pt x="173" y="24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4306" y="1558"/>
              <a:ext cx="221" cy="235"/>
            </a:xfrm>
            <a:custGeom>
              <a:avLst/>
              <a:gdLst>
                <a:gd name="T0" fmla="*/ 0 w 498"/>
                <a:gd name="T1" fmla="*/ 0 h 538"/>
                <a:gd name="T2" fmla="*/ 0 w 498"/>
                <a:gd name="T3" fmla="*/ 0 h 538"/>
                <a:gd name="T4" fmla="*/ 0 w 498"/>
                <a:gd name="T5" fmla="*/ 0 h 538"/>
                <a:gd name="T6" fmla="*/ 0 w 498"/>
                <a:gd name="T7" fmla="*/ 0 h 538"/>
                <a:gd name="T8" fmla="*/ 0 w 498"/>
                <a:gd name="T9" fmla="*/ 0 h 538"/>
                <a:gd name="T10" fmla="*/ 0 w 498"/>
                <a:gd name="T11" fmla="*/ 0 h 538"/>
                <a:gd name="T12" fmla="*/ 0 w 498"/>
                <a:gd name="T13" fmla="*/ 0 h 538"/>
                <a:gd name="T14" fmla="*/ 0 w 498"/>
                <a:gd name="T15" fmla="*/ 0 h 538"/>
                <a:gd name="T16" fmla="*/ 0 w 498"/>
                <a:gd name="T17" fmla="*/ 0 h 538"/>
                <a:gd name="T18" fmla="*/ 0 w 498"/>
                <a:gd name="T19" fmla="*/ 0 h 538"/>
                <a:gd name="T20" fmla="*/ 0 w 498"/>
                <a:gd name="T21" fmla="*/ 0 h 538"/>
                <a:gd name="T22" fmla="*/ 0 w 498"/>
                <a:gd name="T23" fmla="*/ 0 h 538"/>
                <a:gd name="T24" fmla="*/ 0 w 498"/>
                <a:gd name="T25" fmla="*/ 0 h 538"/>
                <a:gd name="T26" fmla="*/ 0 w 498"/>
                <a:gd name="T27" fmla="*/ 0 h 538"/>
                <a:gd name="T28" fmla="*/ 0 w 498"/>
                <a:gd name="T29" fmla="*/ 0 h 538"/>
                <a:gd name="T30" fmla="*/ 0 w 498"/>
                <a:gd name="T31" fmla="*/ 0 h 538"/>
                <a:gd name="T32" fmla="*/ 0 w 498"/>
                <a:gd name="T33" fmla="*/ 0 h 538"/>
                <a:gd name="T34" fmla="*/ 0 w 498"/>
                <a:gd name="T35" fmla="*/ 0 h 538"/>
                <a:gd name="T36" fmla="*/ 0 w 498"/>
                <a:gd name="T37" fmla="*/ 0 h 538"/>
                <a:gd name="T38" fmla="*/ 0 w 498"/>
                <a:gd name="T39" fmla="*/ 0 h 538"/>
                <a:gd name="T40" fmla="*/ 0 w 498"/>
                <a:gd name="T41" fmla="*/ 0 h 538"/>
                <a:gd name="T42" fmla="*/ 0 w 498"/>
                <a:gd name="T43" fmla="*/ 0 h 538"/>
                <a:gd name="T44" fmla="*/ 0 w 498"/>
                <a:gd name="T45" fmla="*/ 0 h 538"/>
                <a:gd name="T46" fmla="*/ 0 w 498"/>
                <a:gd name="T47" fmla="*/ 0 h 538"/>
                <a:gd name="T48" fmla="*/ 0 w 498"/>
                <a:gd name="T49" fmla="*/ 0 h 538"/>
                <a:gd name="T50" fmla="*/ 0 w 498"/>
                <a:gd name="T51" fmla="*/ 0 h 538"/>
                <a:gd name="T52" fmla="*/ 0 w 498"/>
                <a:gd name="T53" fmla="*/ 0 h 538"/>
                <a:gd name="T54" fmla="*/ 0 w 498"/>
                <a:gd name="T55" fmla="*/ 0 h 538"/>
                <a:gd name="T56" fmla="*/ 0 w 498"/>
                <a:gd name="T57" fmla="*/ 0 h 538"/>
                <a:gd name="T58" fmla="*/ 0 w 498"/>
                <a:gd name="T59" fmla="*/ 0 h 538"/>
                <a:gd name="T60" fmla="*/ 0 w 498"/>
                <a:gd name="T61" fmla="*/ 0 h 538"/>
                <a:gd name="T62" fmla="*/ 0 w 498"/>
                <a:gd name="T63" fmla="*/ 0 h 538"/>
                <a:gd name="T64" fmla="*/ 0 w 498"/>
                <a:gd name="T65" fmla="*/ 0 h 538"/>
                <a:gd name="T66" fmla="*/ 0 w 498"/>
                <a:gd name="T67" fmla="*/ 0 h 538"/>
                <a:gd name="T68" fmla="*/ 0 w 498"/>
                <a:gd name="T69" fmla="*/ 0 h 538"/>
                <a:gd name="T70" fmla="*/ 0 w 498"/>
                <a:gd name="T71" fmla="*/ 0 h 538"/>
                <a:gd name="T72" fmla="*/ 0 w 498"/>
                <a:gd name="T73" fmla="*/ 0 h 538"/>
                <a:gd name="T74" fmla="*/ 0 w 498"/>
                <a:gd name="T75" fmla="*/ 0 h 538"/>
                <a:gd name="T76" fmla="*/ 0 w 498"/>
                <a:gd name="T77" fmla="*/ 0 h 538"/>
                <a:gd name="T78" fmla="*/ 0 w 498"/>
                <a:gd name="T79" fmla="*/ 0 h 538"/>
                <a:gd name="T80" fmla="*/ 0 w 498"/>
                <a:gd name="T81" fmla="*/ 0 h 538"/>
                <a:gd name="T82" fmla="*/ 0 w 498"/>
                <a:gd name="T83" fmla="*/ 0 h 538"/>
                <a:gd name="T84" fmla="*/ 0 w 498"/>
                <a:gd name="T85" fmla="*/ 0 h 538"/>
                <a:gd name="T86" fmla="*/ 0 w 498"/>
                <a:gd name="T87" fmla="*/ 0 h 538"/>
                <a:gd name="T88" fmla="*/ 0 w 498"/>
                <a:gd name="T89" fmla="*/ 0 h 538"/>
                <a:gd name="T90" fmla="*/ 0 w 498"/>
                <a:gd name="T91" fmla="*/ 0 h 538"/>
                <a:gd name="T92" fmla="*/ 0 w 498"/>
                <a:gd name="T93" fmla="*/ 0 h 538"/>
                <a:gd name="T94" fmla="*/ 0 w 498"/>
                <a:gd name="T95" fmla="*/ 0 h 538"/>
                <a:gd name="T96" fmla="*/ 0 w 498"/>
                <a:gd name="T97" fmla="*/ 0 h 538"/>
                <a:gd name="T98" fmla="*/ 0 w 498"/>
                <a:gd name="T99" fmla="*/ 0 h 538"/>
                <a:gd name="T100" fmla="*/ 0 w 498"/>
                <a:gd name="T101" fmla="*/ 0 h 538"/>
                <a:gd name="T102" fmla="*/ 0 w 498"/>
                <a:gd name="T103" fmla="*/ 0 h 538"/>
                <a:gd name="T104" fmla="*/ 0 w 498"/>
                <a:gd name="T105" fmla="*/ 0 h 538"/>
                <a:gd name="T106" fmla="*/ 0 w 498"/>
                <a:gd name="T107" fmla="*/ 0 h 538"/>
                <a:gd name="T108" fmla="*/ 0 w 498"/>
                <a:gd name="T109" fmla="*/ 0 h 538"/>
                <a:gd name="T110" fmla="*/ 0 w 498"/>
                <a:gd name="T111" fmla="*/ 0 h 538"/>
                <a:gd name="T112" fmla="*/ 0 w 498"/>
                <a:gd name="T113" fmla="*/ 0 h 5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"/>
                <a:gd name="T172" fmla="*/ 0 h 538"/>
                <a:gd name="T173" fmla="*/ 498 w 498"/>
                <a:gd name="T174" fmla="*/ 538 h 5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" h="538">
                  <a:moveTo>
                    <a:pt x="260" y="286"/>
                  </a:moveTo>
                  <a:lnTo>
                    <a:pt x="256" y="278"/>
                  </a:lnTo>
                  <a:lnTo>
                    <a:pt x="262" y="272"/>
                  </a:lnTo>
                  <a:lnTo>
                    <a:pt x="276" y="268"/>
                  </a:lnTo>
                  <a:lnTo>
                    <a:pt x="293" y="266"/>
                  </a:lnTo>
                  <a:lnTo>
                    <a:pt x="328" y="261"/>
                  </a:lnTo>
                  <a:lnTo>
                    <a:pt x="346" y="250"/>
                  </a:lnTo>
                  <a:lnTo>
                    <a:pt x="354" y="239"/>
                  </a:lnTo>
                  <a:lnTo>
                    <a:pt x="344" y="220"/>
                  </a:lnTo>
                  <a:lnTo>
                    <a:pt x="318" y="195"/>
                  </a:lnTo>
                  <a:lnTo>
                    <a:pt x="281" y="165"/>
                  </a:lnTo>
                  <a:lnTo>
                    <a:pt x="180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9"/>
                  </a:lnTo>
                  <a:lnTo>
                    <a:pt x="5" y="29"/>
                  </a:lnTo>
                  <a:lnTo>
                    <a:pt x="0" y="58"/>
                  </a:lnTo>
                  <a:lnTo>
                    <a:pt x="14" y="109"/>
                  </a:lnTo>
                  <a:lnTo>
                    <a:pt x="31" y="145"/>
                  </a:lnTo>
                  <a:lnTo>
                    <a:pt x="48" y="177"/>
                  </a:lnTo>
                  <a:lnTo>
                    <a:pt x="62" y="215"/>
                  </a:lnTo>
                  <a:lnTo>
                    <a:pt x="55" y="237"/>
                  </a:lnTo>
                  <a:lnTo>
                    <a:pt x="45" y="248"/>
                  </a:lnTo>
                  <a:lnTo>
                    <a:pt x="37" y="261"/>
                  </a:lnTo>
                  <a:lnTo>
                    <a:pt x="37" y="284"/>
                  </a:lnTo>
                  <a:lnTo>
                    <a:pt x="66" y="343"/>
                  </a:lnTo>
                  <a:lnTo>
                    <a:pt x="114" y="393"/>
                  </a:lnTo>
                  <a:lnTo>
                    <a:pt x="160" y="424"/>
                  </a:lnTo>
                  <a:lnTo>
                    <a:pt x="185" y="426"/>
                  </a:lnTo>
                  <a:lnTo>
                    <a:pt x="190" y="404"/>
                  </a:lnTo>
                  <a:lnTo>
                    <a:pt x="188" y="369"/>
                  </a:lnTo>
                  <a:lnTo>
                    <a:pt x="190" y="342"/>
                  </a:lnTo>
                  <a:lnTo>
                    <a:pt x="205" y="342"/>
                  </a:lnTo>
                  <a:lnTo>
                    <a:pt x="216" y="349"/>
                  </a:lnTo>
                  <a:lnTo>
                    <a:pt x="212" y="366"/>
                  </a:lnTo>
                  <a:lnTo>
                    <a:pt x="206" y="394"/>
                  </a:lnTo>
                  <a:lnTo>
                    <a:pt x="217" y="440"/>
                  </a:lnTo>
                  <a:lnTo>
                    <a:pt x="244" y="453"/>
                  </a:lnTo>
                  <a:lnTo>
                    <a:pt x="267" y="455"/>
                  </a:lnTo>
                  <a:lnTo>
                    <a:pt x="289" y="459"/>
                  </a:lnTo>
                  <a:lnTo>
                    <a:pt x="312" y="478"/>
                  </a:lnTo>
                  <a:lnTo>
                    <a:pt x="358" y="520"/>
                  </a:lnTo>
                  <a:lnTo>
                    <a:pt x="397" y="536"/>
                  </a:lnTo>
                  <a:lnTo>
                    <a:pt x="425" y="537"/>
                  </a:lnTo>
                  <a:lnTo>
                    <a:pt x="435" y="535"/>
                  </a:lnTo>
                  <a:lnTo>
                    <a:pt x="478" y="518"/>
                  </a:lnTo>
                  <a:lnTo>
                    <a:pt x="495" y="491"/>
                  </a:lnTo>
                  <a:lnTo>
                    <a:pt x="497" y="464"/>
                  </a:lnTo>
                  <a:lnTo>
                    <a:pt x="496" y="452"/>
                  </a:lnTo>
                  <a:lnTo>
                    <a:pt x="469" y="420"/>
                  </a:lnTo>
                  <a:lnTo>
                    <a:pt x="444" y="373"/>
                  </a:lnTo>
                  <a:lnTo>
                    <a:pt x="418" y="325"/>
                  </a:lnTo>
                  <a:lnTo>
                    <a:pt x="387" y="291"/>
                  </a:lnTo>
                  <a:lnTo>
                    <a:pt x="349" y="287"/>
                  </a:lnTo>
                  <a:lnTo>
                    <a:pt x="314" y="291"/>
                  </a:lnTo>
                  <a:lnTo>
                    <a:pt x="284" y="293"/>
                  </a:lnTo>
                  <a:lnTo>
                    <a:pt x="260" y="286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4306" y="1558"/>
              <a:ext cx="221" cy="235"/>
            </a:xfrm>
            <a:custGeom>
              <a:avLst/>
              <a:gdLst>
                <a:gd name="T0" fmla="*/ 0 w 498"/>
                <a:gd name="T1" fmla="*/ 0 h 538"/>
                <a:gd name="T2" fmla="*/ 0 w 498"/>
                <a:gd name="T3" fmla="*/ 0 h 538"/>
                <a:gd name="T4" fmla="*/ 0 w 498"/>
                <a:gd name="T5" fmla="*/ 0 h 538"/>
                <a:gd name="T6" fmla="*/ 0 w 498"/>
                <a:gd name="T7" fmla="*/ 0 h 538"/>
                <a:gd name="T8" fmla="*/ 0 w 498"/>
                <a:gd name="T9" fmla="*/ 0 h 538"/>
                <a:gd name="T10" fmla="*/ 0 w 498"/>
                <a:gd name="T11" fmla="*/ 0 h 538"/>
                <a:gd name="T12" fmla="*/ 0 w 498"/>
                <a:gd name="T13" fmla="*/ 0 h 538"/>
                <a:gd name="T14" fmla="*/ 0 w 498"/>
                <a:gd name="T15" fmla="*/ 0 h 538"/>
                <a:gd name="T16" fmla="*/ 0 w 498"/>
                <a:gd name="T17" fmla="*/ 0 h 538"/>
                <a:gd name="T18" fmla="*/ 0 w 498"/>
                <a:gd name="T19" fmla="*/ 0 h 538"/>
                <a:gd name="T20" fmla="*/ 0 w 498"/>
                <a:gd name="T21" fmla="*/ 0 h 538"/>
                <a:gd name="T22" fmla="*/ 0 w 498"/>
                <a:gd name="T23" fmla="*/ 0 h 538"/>
                <a:gd name="T24" fmla="*/ 0 w 498"/>
                <a:gd name="T25" fmla="*/ 0 h 538"/>
                <a:gd name="T26" fmla="*/ 0 w 498"/>
                <a:gd name="T27" fmla="*/ 0 h 538"/>
                <a:gd name="T28" fmla="*/ 0 w 498"/>
                <a:gd name="T29" fmla="*/ 0 h 538"/>
                <a:gd name="T30" fmla="*/ 0 w 498"/>
                <a:gd name="T31" fmla="*/ 0 h 538"/>
                <a:gd name="T32" fmla="*/ 0 w 498"/>
                <a:gd name="T33" fmla="*/ 0 h 538"/>
                <a:gd name="T34" fmla="*/ 0 w 498"/>
                <a:gd name="T35" fmla="*/ 0 h 538"/>
                <a:gd name="T36" fmla="*/ 0 w 498"/>
                <a:gd name="T37" fmla="*/ 0 h 538"/>
                <a:gd name="T38" fmla="*/ 0 w 498"/>
                <a:gd name="T39" fmla="*/ 0 h 538"/>
                <a:gd name="T40" fmla="*/ 0 w 498"/>
                <a:gd name="T41" fmla="*/ 0 h 538"/>
                <a:gd name="T42" fmla="*/ 0 w 498"/>
                <a:gd name="T43" fmla="*/ 0 h 538"/>
                <a:gd name="T44" fmla="*/ 0 w 498"/>
                <a:gd name="T45" fmla="*/ 0 h 538"/>
                <a:gd name="T46" fmla="*/ 0 w 498"/>
                <a:gd name="T47" fmla="*/ 0 h 538"/>
                <a:gd name="T48" fmla="*/ 0 w 498"/>
                <a:gd name="T49" fmla="*/ 0 h 538"/>
                <a:gd name="T50" fmla="*/ 0 w 498"/>
                <a:gd name="T51" fmla="*/ 0 h 538"/>
                <a:gd name="T52" fmla="*/ 0 w 498"/>
                <a:gd name="T53" fmla="*/ 0 h 538"/>
                <a:gd name="T54" fmla="*/ 0 w 498"/>
                <a:gd name="T55" fmla="*/ 0 h 538"/>
                <a:gd name="T56" fmla="*/ 0 w 498"/>
                <a:gd name="T57" fmla="*/ 0 h 538"/>
                <a:gd name="T58" fmla="*/ 0 w 498"/>
                <a:gd name="T59" fmla="*/ 0 h 538"/>
                <a:gd name="T60" fmla="*/ 0 w 498"/>
                <a:gd name="T61" fmla="*/ 0 h 538"/>
                <a:gd name="T62" fmla="*/ 0 w 498"/>
                <a:gd name="T63" fmla="*/ 0 h 538"/>
                <a:gd name="T64" fmla="*/ 0 w 498"/>
                <a:gd name="T65" fmla="*/ 0 h 538"/>
                <a:gd name="T66" fmla="*/ 0 w 498"/>
                <a:gd name="T67" fmla="*/ 0 h 538"/>
                <a:gd name="T68" fmla="*/ 0 w 498"/>
                <a:gd name="T69" fmla="*/ 0 h 538"/>
                <a:gd name="T70" fmla="*/ 0 w 498"/>
                <a:gd name="T71" fmla="*/ 0 h 538"/>
                <a:gd name="T72" fmla="*/ 0 w 498"/>
                <a:gd name="T73" fmla="*/ 0 h 538"/>
                <a:gd name="T74" fmla="*/ 0 w 498"/>
                <a:gd name="T75" fmla="*/ 0 h 538"/>
                <a:gd name="T76" fmla="*/ 0 w 498"/>
                <a:gd name="T77" fmla="*/ 0 h 538"/>
                <a:gd name="T78" fmla="*/ 0 w 498"/>
                <a:gd name="T79" fmla="*/ 0 h 538"/>
                <a:gd name="T80" fmla="*/ 0 w 498"/>
                <a:gd name="T81" fmla="*/ 0 h 538"/>
                <a:gd name="T82" fmla="*/ 0 w 498"/>
                <a:gd name="T83" fmla="*/ 0 h 538"/>
                <a:gd name="T84" fmla="*/ 0 w 498"/>
                <a:gd name="T85" fmla="*/ 0 h 538"/>
                <a:gd name="T86" fmla="*/ 0 w 498"/>
                <a:gd name="T87" fmla="*/ 0 h 538"/>
                <a:gd name="T88" fmla="*/ 0 w 498"/>
                <a:gd name="T89" fmla="*/ 0 h 538"/>
                <a:gd name="T90" fmla="*/ 0 w 498"/>
                <a:gd name="T91" fmla="*/ 0 h 538"/>
                <a:gd name="T92" fmla="*/ 0 w 498"/>
                <a:gd name="T93" fmla="*/ 0 h 538"/>
                <a:gd name="T94" fmla="*/ 0 w 498"/>
                <a:gd name="T95" fmla="*/ 0 h 538"/>
                <a:gd name="T96" fmla="*/ 0 w 498"/>
                <a:gd name="T97" fmla="*/ 0 h 538"/>
                <a:gd name="T98" fmla="*/ 0 w 498"/>
                <a:gd name="T99" fmla="*/ 0 h 538"/>
                <a:gd name="T100" fmla="*/ 0 w 498"/>
                <a:gd name="T101" fmla="*/ 0 h 538"/>
                <a:gd name="T102" fmla="*/ 0 w 498"/>
                <a:gd name="T103" fmla="*/ 0 h 538"/>
                <a:gd name="T104" fmla="*/ 0 w 498"/>
                <a:gd name="T105" fmla="*/ 0 h 538"/>
                <a:gd name="T106" fmla="*/ 0 w 498"/>
                <a:gd name="T107" fmla="*/ 0 h 538"/>
                <a:gd name="T108" fmla="*/ 0 w 498"/>
                <a:gd name="T109" fmla="*/ 0 h 538"/>
                <a:gd name="T110" fmla="*/ 0 w 498"/>
                <a:gd name="T111" fmla="*/ 0 h 538"/>
                <a:gd name="T112" fmla="*/ 0 w 498"/>
                <a:gd name="T113" fmla="*/ 0 h 5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8"/>
                <a:gd name="T172" fmla="*/ 0 h 538"/>
                <a:gd name="T173" fmla="*/ 498 w 498"/>
                <a:gd name="T174" fmla="*/ 538 h 53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8" h="538">
                  <a:moveTo>
                    <a:pt x="260" y="286"/>
                  </a:moveTo>
                  <a:lnTo>
                    <a:pt x="256" y="278"/>
                  </a:lnTo>
                  <a:lnTo>
                    <a:pt x="262" y="272"/>
                  </a:lnTo>
                  <a:lnTo>
                    <a:pt x="276" y="268"/>
                  </a:lnTo>
                  <a:lnTo>
                    <a:pt x="293" y="266"/>
                  </a:lnTo>
                  <a:lnTo>
                    <a:pt x="328" y="261"/>
                  </a:lnTo>
                  <a:lnTo>
                    <a:pt x="346" y="250"/>
                  </a:lnTo>
                  <a:lnTo>
                    <a:pt x="354" y="239"/>
                  </a:lnTo>
                  <a:lnTo>
                    <a:pt x="344" y="220"/>
                  </a:lnTo>
                  <a:lnTo>
                    <a:pt x="318" y="195"/>
                  </a:lnTo>
                  <a:lnTo>
                    <a:pt x="281" y="165"/>
                  </a:lnTo>
                  <a:lnTo>
                    <a:pt x="180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9"/>
                  </a:lnTo>
                  <a:lnTo>
                    <a:pt x="5" y="29"/>
                  </a:lnTo>
                  <a:lnTo>
                    <a:pt x="0" y="58"/>
                  </a:lnTo>
                  <a:lnTo>
                    <a:pt x="14" y="109"/>
                  </a:lnTo>
                  <a:lnTo>
                    <a:pt x="31" y="145"/>
                  </a:lnTo>
                  <a:lnTo>
                    <a:pt x="48" y="177"/>
                  </a:lnTo>
                  <a:lnTo>
                    <a:pt x="62" y="215"/>
                  </a:lnTo>
                  <a:lnTo>
                    <a:pt x="55" y="237"/>
                  </a:lnTo>
                  <a:lnTo>
                    <a:pt x="45" y="248"/>
                  </a:lnTo>
                  <a:lnTo>
                    <a:pt x="37" y="261"/>
                  </a:lnTo>
                  <a:lnTo>
                    <a:pt x="37" y="284"/>
                  </a:lnTo>
                  <a:lnTo>
                    <a:pt x="66" y="343"/>
                  </a:lnTo>
                  <a:lnTo>
                    <a:pt x="114" y="393"/>
                  </a:lnTo>
                  <a:lnTo>
                    <a:pt x="160" y="424"/>
                  </a:lnTo>
                  <a:lnTo>
                    <a:pt x="185" y="426"/>
                  </a:lnTo>
                  <a:lnTo>
                    <a:pt x="190" y="404"/>
                  </a:lnTo>
                  <a:lnTo>
                    <a:pt x="188" y="369"/>
                  </a:lnTo>
                  <a:lnTo>
                    <a:pt x="190" y="342"/>
                  </a:lnTo>
                  <a:lnTo>
                    <a:pt x="205" y="342"/>
                  </a:lnTo>
                  <a:lnTo>
                    <a:pt x="216" y="349"/>
                  </a:lnTo>
                  <a:lnTo>
                    <a:pt x="212" y="366"/>
                  </a:lnTo>
                  <a:lnTo>
                    <a:pt x="206" y="394"/>
                  </a:lnTo>
                  <a:lnTo>
                    <a:pt x="217" y="440"/>
                  </a:lnTo>
                  <a:lnTo>
                    <a:pt x="244" y="453"/>
                  </a:lnTo>
                  <a:lnTo>
                    <a:pt x="267" y="455"/>
                  </a:lnTo>
                  <a:lnTo>
                    <a:pt x="289" y="459"/>
                  </a:lnTo>
                  <a:lnTo>
                    <a:pt x="312" y="478"/>
                  </a:lnTo>
                  <a:lnTo>
                    <a:pt x="358" y="520"/>
                  </a:lnTo>
                  <a:lnTo>
                    <a:pt x="397" y="536"/>
                  </a:lnTo>
                  <a:lnTo>
                    <a:pt x="425" y="537"/>
                  </a:lnTo>
                  <a:lnTo>
                    <a:pt x="435" y="535"/>
                  </a:lnTo>
                  <a:lnTo>
                    <a:pt x="478" y="518"/>
                  </a:lnTo>
                  <a:lnTo>
                    <a:pt x="495" y="491"/>
                  </a:lnTo>
                  <a:lnTo>
                    <a:pt x="497" y="464"/>
                  </a:lnTo>
                  <a:lnTo>
                    <a:pt x="496" y="452"/>
                  </a:lnTo>
                  <a:lnTo>
                    <a:pt x="469" y="420"/>
                  </a:lnTo>
                  <a:lnTo>
                    <a:pt x="444" y="373"/>
                  </a:lnTo>
                  <a:lnTo>
                    <a:pt x="418" y="325"/>
                  </a:lnTo>
                  <a:lnTo>
                    <a:pt x="387" y="291"/>
                  </a:lnTo>
                  <a:lnTo>
                    <a:pt x="349" y="287"/>
                  </a:lnTo>
                  <a:lnTo>
                    <a:pt x="314" y="291"/>
                  </a:lnTo>
                  <a:lnTo>
                    <a:pt x="284" y="293"/>
                  </a:lnTo>
                  <a:lnTo>
                    <a:pt x="260" y="28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4195" y="1329"/>
              <a:ext cx="360" cy="204"/>
            </a:xfrm>
            <a:custGeom>
              <a:avLst/>
              <a:gdLst>
                <a:gd name="T0" fmla="*/ 0 w 811"/>
                <a:gd name="T1" fmla="*/ 0 h 465"/>
                <a:gd name="T2" fmla="*/ 0 w 811"/>
                <a:gd name="T3" fmla="*/ 0 h 465"/>
                <a:gd name="T4" fmla="*/ 0 w 811"/>
                <a:gd name="T5" fmla="*/ 0 h 465"/>
                <a:gd name="T6" fmla="*/ 0 w 811"/>
                <a:gd name="T7" fmla="*/ 0 h 465"/>
                <a:gd name="T8" fmla="*/ 0 w 811"/>
                <a:gd name="T9" fmla="*/ 0 h 465"/>
                <a:gd name="T10" fmla="*/ 0 w 811"/>
                <a:gd name="T11" fmla="*/ 0 h 465"/>
                <a:gd name="T12" fmla="*/ 0 w 811"/>
                <a:gd name="T13" fmla="*/ 0 h 465"/>
                <a:gd name="T14" fmla="*/ 0 w 811"/>
                <a:gd name="T15" fmla="*/ 0 h 465"/>
                <a:gd name="T16" fmla="*/ 0 w 811"/>
                <a:gd name="T17" fmla="*/ 0 h 465"/>
                <a:gd name="T18" fmla="*/ 0 w 811"/>
                <a:gd name="T19" fmla="*/ 0 h 465"/>
                <a:gd name="T20" fmla="*/ 0 w 811"/>
                <a:gd name="T21" fmla="*/ 0 h 465"/>
                <a:gd name="T22" fmla="*/ 0 w 811"/>
                <a:gd name="T23" fmla="*/ 0 h 465"/>
                <a:gd name="T24" fmla="*/ 0 w 811"/>
                <a:gd name="T25" fmla="*/ 0 h 465"/>
                <a:gd name="T26" fmla="*/ 0 w 811"/>
                <a:gd name="T27" fmla="*/ 0 h 465"/>
                <a:gd name="T28" fmla="*/ 0 w 811"/>
                <a:gd name="T29" fmla="*/ 0 h 465"/>
                <a:gd name="T30" fmla="*/ 0 w 811"/>
                <a:gd name="T31" fmla="*/ 0 h 465"/>
                <a:gd name="T32" fmla="*/ 0 w 811"/>
                <a:gd name="T33" fmla="*/ 0 h 465"/>
                <a:gd name="T34" fmla="*/ 0 w 811"/>
                <a:gd name="T35" fmla="*/ 0 h 465"/>
                <a:gd name="T36" fmla="*/ 0 w 811"/>
                <a:gd name="T37" fmla="*/ 0 h 465"/>
                <a:gd name="T38" fmla="*/ 0 w 811"/>
                <a:gd name="T39" fmla="*/ 0 h 465"/>
                <a:gd name="T40" fmla="*/ 0 w 811"/>
                <a:gd name="T41" fmla="*/ 0 h 465"/>
                <a:gd name="T42" fmla="*/ 0 w 811"/>
                <a:gd name="T43" fmla="*/ 0 h 465"/>
                <a:gd name="T44" fmla="*/ 0 w 811"/>
                <a:gd name="T45" fmla="*/ 0 h 465"/>
                <a:gd name="T46" fmla="*/ 0 w 811"/>
                <a:gd name="T47" fmla="*/ 0 h 465"/>
                <a:gd name="T48" fmla="*/ 0 w 811"/>
                <a:gd name="T49" fmla="*/ 0 h 465"/>
                <a:gd name="T50" fmla="*/ 0 w 811"/>
                <a:gd name="T51" fmla="*/ 0 h 465"/>
                <a:gd name="T52" fmla="*/ 0 w 811"/>
                <a:gd name="T53" fmla="*/ 0 h 465"/>
                <a:gd name="T54" fmla="*/ 0 w 811"/>
                <a:gd name="T55" fmla="*/ 0 h 465"/>
                <a:gd name="T56" fmla="*/ 0 w 811"/>
                <a:gd name="T57" fmla="*/ 0 h 465"/>
                <a:gd name="T58" fmla="*/ 0 w 811"/>
                <a:gd name="T59" fmla="*/ 0 h 465"/>
                <a:gd name="T60" fmla="*/ 0 w 811"/>
                <a:gd name="T61" fmla="*/ 0 h 465"/>
                <a:gd name="T62" fmla="*/ 0 w 811"/>
                <a:gd name="T63" fmla="*/ 0 h 465"/>
                <a:gd name="T64" fmla="*/ 0 w 811"/>
                <a:gd name="T65" fmla="*/ 0 h 465"/>
                <a:gd name="T66" fmla="*/ 0 w 811"/>
                <a:gd name="T67" fmla="*/ 0 h 465"/>
                <a:gd name="T68" fmla="*/ 0 w 811"/>
                <a:gd name="T69" fmla="*/ 0 h 465"/>
                <a:gd name="T70" fmla="*/ 0 w 811"/>
                <a:gd name="T71" fmla="*/ 0 h 465"/>
                <a:gd name="T72" fmla="*/ 0 w 811"/>
                <a:gd name="T73" fmla="*/ 0 h 465"/>
                <a:gd name="T74" fmla="*/ 0 w 811"/>
                <a:gd name="T75" fmla="*/ 0 h 465"/>
                <a:gd name="T76" fmla="*/ 0 w 811"/>
                <a:gd name="T77" fmla="*/ 0 h 465"/>
                <a:gd name="T78" fmla="*/ 0 w 811"/>
                <a:gd name="T79" fmla="*/ 0 h 465"/>
                <a:gd name="T80" fmla="*/ 0 w 811"/>
                <a:gd name="T81" fmla="*/ 0 h 465"/>
                <a:gd name="T82" fmla="*/ 0 w 811"/>
                <a:gd name="T83" fmla="*/ 0 h 465"/>
                <a:gd name="T84" fmla="*/ 0 w 811"/>
                <a:gd name="T85" fmla="*/ 0 h 465"/>
                <a:gd name="T86" fmla="*/ 0 w 811"/>
                <a:gd name="T87" fmla="*/ 0 h 465"/>
                <a:gd name="T88" fmla="*/ 0 w 811"/>
                <a:gd name="T89" fmla="*/ 0 h 465"/>
                <a:gd name="T90" fmla="*/ 0 w 811"/>
                <a:gd name="T91" fmla="*/ 0 h 465"/>
                <a:gd name="T92" fmla="*/ 0 w 811"/>
                <a:gd name="T93" fmla="*/ 0 h 465"/>
                <a:gd name="T94" fmla="*/ 0 w 811"/>
                <a:gd name="T95" fmla="*/ 0 h 465"/>
                <a:gd name="T96" fmla="*/ 0 w 811"/>
                <a:gd name="T97" fmla="*/ 0 h 465"/>
                <a:gd name="T98" fmla="*/ 0 w 811"/>
                <a:gd name="T99" fmla="*/ 0 h 465"/>
                <a:gd name="T100" fmla="*/ 0 w 811"/>
                <a:gd name="T101" fmla="*/ 0 h 465"/>
                <a:gd name="T102" fmla="*/ 0 w 811"/>
                <a:gd name="T103" fmla="*/ 0 h 465"/>
                <a:gd name="T104" fmla="*/ 0 w 811"/>
                <a:gd name="T105" fmla="*/ 0 h 465"/>
                <a:gd name="T106" fmla="*/ 0 w 811"/>
                <a:gd name="T107" fmla="*/ 0 h 465"/>
                <a:gd name="T108" fmla="*/ 0 w 811"/>
                <a:gd name="T109" fmla="*/ 0 h 465"/>
                <a:gd name="T110" fmla="*/ 0 w 811"/>
                <a:gd name="T111" fmla="*/ 0 h 465"/>
                <a:gd name="T112" fmla="*/ 0 w 811"/>
                <a:gd name="T113" fmla="*/ 0 h 465"/>
                <a:gd name="T114" fmla="*/ 0 w 811"/>
                <a:gd name="T115" fmla="*/ 0 h 465"/>
                <a:gd name="T116" fmla="*/ 0 w 811"/>
                <a:gd name="T117" fmla="*/ 0 h 465"/>
                <a:gd name="T118" fmla="*/ 0 w 811"/>
                <a:gd name="T119" fmla="*/ 0 h 465"/>
                <a:gd name="T120" fmla="*/ 0 w 811"/>
                <a:gd name="T121" fmla="*/ 0 h 4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11"/>
                <a:gd name="T184" fmla="*/ 0 h 465"/>
                <a:gd name="T185" fmla="*/ 811 w 811"/>
                <a:gd name="T186" fmla="*/ 465 h 4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11" h="465">
                  <a:moveTo>
                    <a:pt x="0" y="123"/>
                  </a:moveTo>
                  <a:lnTo>
                    <a:pt x="42" y="190"/>
                  </a:lnTo>
                  <a:lnTo>
                    <a:pt x="77" y="238"/>
                  </a:lnTo>
                  <a:lnTo>
                    <a:pt x="107" y="273"/>
                  </a:lnTo>
                  <a:lnTo>
                    <a:pt x="133" y="297"/>
                  </a:lnTo>
                  <a:lnTo>
                    <a:pt x="179" y="326"/>
                  </a:lnTo>
                  <a:lnTo>
                    <a:pt x="230" y="353"/>
                  </a:lnTo>
                  <a:lnTo>
                    <a:pt x="211" y="377"/>
                  </a:lnTo>
                  <a:lnTo>
                    <a:pt x="198" y="391"/>
                  </a:lnTo>
                  <a:lnTo>
                    <a:pt x="303" y="406"/>
                  </a:lnTo>
                  <a:lnTo>
                    <a:pt x="406" y="403"/>
                  </a:lnTo>
                  <a:lnTo>
                    <a:pt x="449" y="397"/>
                  </a:lnTo>
                  <a:lnTo>
                    <a:pt x="483" y="391"/>
                  </a:lnTo>
                  <a:lnTo>
                    <a:pt x="505" y="387"/>
                  </a:lnTo>
                  <a:lnTo>
                    <a:pt x="514" y="385"/>
                  </a:lnTo>
                  <a:lnTo>
                    <a:pt x="504" y="411"/>
                  </a:lnTo>
                  <a:lnTo>
                    <a:pt x="494" y="437"/>
                  </a:lnTo>
                  <a:lnTo>
                    <a:pt x="485" y="456"/>
                  </a:lnTo>
                  <a:lnTo>
                    <a:pt x="482" y="464"/>
                  </a:lnTo>
                  <a:lnTo>
                    <a:pt x="582" y="400"/>
                  </a:lnTo>
                  <a:lnTo>
                    <a:pt x="645" y="338"/>
                  </a:lnTo>
                  <a:lnTo>
                    <a:pt x="677" y="292"/>
                  </a:lnTo>
                  <a:lnTo>
                    <a:pt x="686" y="273"/>
                  </a:lnTo>
                  <a:lnTo>
                    <a:pt x="709" y="338"/>
                  </a:lnTo>
                  <a:lnTo>
                    <a:pt x="730" y="305"/>
                  </a:lnTo>
                  <a:lnTo>
                    <a:pt x="750" y="259"/>
                  </a:lnTo>
                  <a:lnTo>
                    <a:pt x="767" y="204"/>
                  </a:lnTo>
                  <a:lnTo>
                    <a:pt x="782" y="146"/>
                  </a:lnTo>
                  <a:lnTo>
                    <a:pt x="794" y="91"/>
                  </a:lnTo>
                  <a:lnTo>
                    <a:pt x="803" y="44"/>
                  </a:lnTo>
                  <a:lnTo>
                    <a:pt x="808" y="12"/>
                  </a:lnTo>
                  <a:lnTo>
                    <a:pt x="810" y="0"/>
                  </a:lnTo>
                  <a:lnTo>
                    <a:pt x="809" y="11"/>
                  </a:lnTo>
                  <a:lnTo>
                    <a:pt x="803" y="37"/>
                  </a:lnTo>
                  <a:lnTo>
                    <a:pt x="795" y="77"/>
                  </a:lnTo>
                  <a:lnTo>
                    <a:pt x="783" y="124"/>
                  </a:lnTo>
                  <a:lnTo>
                    <a:pt x="769" y="173"/>
                  </a:lnTo>
                  <a:lnTo>
                    <a:pt x="752" y="221"/>
                  </a:lnTo>
                  <a:lnTo>
                    <a:pt x="732" y="263"/>
                  </a:lnTo>
                  <a:lnTo>
                    <a:pt x="710" y="293"/>
                  </a:lnTo>
                  <a:lnTo>
                    <a:pt x="684" y="240"/>
                  </a:lnTo>
                  <a:lnTo>
                    <a:pt x="678" y="259"/>
                  </a:lnTo>
                  <a:lnTo>
                    <a:pt x="652" y="304"/>
                  </a:lnTo>
                  <a:lnTo>
                    <a:pt x="601" y="363"/>
                  </a:lnTo>
                  <a:lnTo>
                    <a:pt x="518" y="420"/>
                  </a:lnTo>
                  <a:lnTo>
                    <a:pt x="535" y="363"/>
                  </a:lnTo>
                  <a:lnTo>
                    <a:pt x="525" y="366"/>
                  </a:lnTo>
                  <a:lnTo>
                    <a:pt x="498" y="370"/>
                  </a:lnTo>
                  <a:lnTo>
                    <a:pt x="459" y="377"/>
                  </a:lnTo>
                  <a:lnTo>
                    <a:pt x="412" y="383"/>
                  </a:lnTo>
                  <a:lnTo>
                    <a:pt x="361" y="387"/>
                  </a:lnTo>
                  <a:lnTo>
                    <a:pt x="312" y="389"/>
                  </a:lnTo>
                  <a:lnTo>
                    <a:pt x="267" y="387"/>
                  </a:lnTo>
                  <a:lnTo>
                    <a:pt x="231" y="379"/>
                  </a:lnTo>
                  <a:lnTo>
                    <a:pt x="264" y="335"/>
                  </a:lnTo>
                  <a:lnTo>
                    <a:pt x="202" y="311"/>
                  </a:lnTo>
                  <a:lnTo>
                    <a:pt x="149" y="285"/>
                  </a:lnTo>
                  <a:lnTo>
                    <a:pt x="121" y="264"/>
                  </a:lnTo>
                  <a:lnTo>
                    <a:pt x="88" y="231"/>
                  </a:lnTo>
                  <a:lnTo>
                    <a:pt x="49" y="186"/>
                  </a:lnTo>
                  <a:lnTo>
                    <a:pt x="0" y="12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AutoShape 16"/>
            <p:cNvSpPr>
              <a:spLocks noChangeArrowheads="1"/>
            </p:cNvSpPr>
            <p:nvPr/>
          </p:nvSpPr>
          <p:spPr bwMode="auto">
            <a:xfrm>
              <a:off x="4195" y="1383"/>
              <a:ext cx="305" cy="150"/>
            </a:xfrm>
            <a:custGeom>
              <a:avLst/>
              <a:gdLst>
                <a:gd name="T0" fmla="*/ 0 w 687"/>
                <a:gd name="T1" fmla="*/ 0 h 342"/>
                <a:gd name="T2" fmla="*/ 0 w 687"/>
                <a:gd name="T3" fmla="*/ 0 h 342"/>
                <a:gd name="T4" fmla="*/ 0 w 687"/>
                <a:gd name="T5" fmla="*/ 0 h 342"/>
                <a:gd name="T6" fmla="*/ 0 w 687"/>
                <a:gd name="T7" fmla="*/ 0 h 342"/>
                <a:gd name="T8" fmla="*/ 0 w 687"/>
                <a:gd name="T9" fmla="*/ 0 h 342"/>
                <a:gd name="T10" fmla="*/ 0 w 687"/>
                <a:gd name="T11" fmla="*/ 0 h 342"/>
                <a:gd name="T12" fmla="*/ 0 w 687"/>
                <a:gd name="T13" fmla="*/ 0 h 342"/>
                <a:gd name="T14" fmla="*/ 0 w 687"/>
                <a:gd name="T15" fmla="*/ 0 h 342"/>
                <a:gd name="T16" fmla="*/ 0 w 687"/>
                <a:gd name="T17" fmla="*/ 0 h 342"/>
                <a:gd name="T18" fmla="*/ 0 w 687"/>
                <a:gd name="T19" fmla="*/ 0 h 342"/>
                <a:gd name="T20" fmla="*/ 0 w 687"/>
                <a:gd name="T21" fmla="*/ 0 h 342"/>
                <a:gd name="T22" fmla="*/ 0 w 687"/>
                <a:gd name="T23" fmla="*/ 0 h 342"/>
                <a:gd name="T24" fmla="*/ 0 w 687"/>
                <a:gd name="T25" fmla="*/ 0 h 342"/>
                <a:gd name="T26" fmla="*/ 0 w 687"/>
                <a:gd name="T27" fmla="*/ 0 h 342"/>
                <a:gd name="T28" fmla="*/ 0 w 687"/>
                <a:gd name="T29" fmla="*/ 0 h 342"/>
                <a:gd name="T30" fmla="*/ 0 w 687"/>
                <a:gd name="T31" fmla="*/ 0 h 342"/>
                <a:gd name="T32" fmla="*/ 0 w 687"/>
                <a:gd name="T33" fmla="*/ 0 h 342"/>
                <a:gd name="T34" fmla="*/ 0 w 687"/>
                <a:gd name="T35" fmla="*/ 0 h 342"/>
                <a:gd name="T36" fmla="*/ 0 w 687"/>
                <a:gd name="T37" fmla="*/ 0 h 342"/>
                <a:gd name="T38" fmla="*/ 0 w 687"/>
                <a:gd name="T39" fmla="*/ 0 h 342"/>
                <a:gd name="T40" fmla="*/ 0 w 687"/>
                <a:gd name="T41" fmla="*/ 0 h 342"/>
                <a:gd name="T42" fmla="*/ 0 w 687"/>
                <a:gd name="T43" fmla="*/ 0 h 342"/>
                <a:gd name="T44" fmla="*/ 0 w 687"/>
                <a:gd name="T45" fmla="*/ 0 h 34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87"/>
                <a:gd name="T70" fmla="*/ 0 h 342"/>
                <a:gd name="T71" fmla="*/ 687 w 687"/>
                <a:gd name="T72" fmla="*/ 342 h 34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87" h="342">
                  <a:moveTo>
                    <a:pt x="0" y="0"/>
                  </a:moveTo>
                  <a:lnTo>
                    <a:pt x="42" y="67"/>
                  </a:lnTo>
                  <a:lnTo>
                    <a:pt x="77" y="115"/>
                  </a:lnTo>
                  <a:lnTo>
                    <a:pt x="107" y="150"/>
                  </a:lnTo>
                  <a:lnTo>
                    <a:pt x="133" y="174"/>
                  </a:lnTo>
                  <a:lnTo>
                    <a:pt x="179" y="203"/>
                  </a:lnTo>
                  <a:lnTo>
                    <a:pt x="230" y="230"/>
                  </a:lnTo>
                  <a:lnTo>
                    <a:pt x="211" y="254"/>
                  </a:lnTo>
                  <a:lnTo>
                    <a:pt x="198" y="268"/>
                  </a:lnTo>
                  <a:lnTo>
                    <a:pt x="303" y="283"/>
                  </a:lnTo>
                  <a:lnTo>
                    <a:pt x="406" y="280"/>
                  </a:lnTo>
                  <a:lnTo>
                    <a:pt x="449" y="274"/>
                  </a:lnTo>
                  <a:lnTo>
                    <a:pt x="483" y="268"/>
                  </a:lnTo>
                  <a:lnTo>
                    <a:pt x="505" y="264"/>
                  </a:lnTo>
                  <a:lnTo>
                    <a:pt x="514" y="262"/>
                  </a:lnTo>
                  <a:lnTo>
                    <a:pt x="504" y="288"/>
                  </a:lnTo>
                  <a:lnTo>
                    <a:pt x="494" y="314"/>
                  </a:lnTo>
                  <a:lnTo>
                    <a:pt x="485" y="333"/>
                  </a:lnTo>
                  <a:lnTo>
                    <a:pt x="482" y="341"/>
                  </a:lnTo>
                  <a:lnTo>
                    <a:pt x="582" y="277"/>
                  </a:lnTo>
                  <a:lnTo>
                    <a:pt x="645" y="215"/>
                  </a:lnTo>
                  <a:lnTo>
                    <a:pt x="677" y="169"/>
                  </a:lnTo>
                  <a:lnTo>
                    <a:pt x="686" y="15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4500" y="1450"/>
              <a:ext cx="10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4510" y="1329"/>
              <a:ext cx="45" cy="149"/>
            </a:xfrm>
            <a:custGeom>
              <a:avLst/>
              <a:gdLst>
                <a:gd name="T0" fmla="*/ 0 w 102"/>
                <a:gd name="T1" fmla="*/ 0 h 339"/>
                <a:gd name="T2" fmla="*/ 0 w 102"/>
                <a:gd name="T3" fmla="*/ 0 h 339"/>
                <a:gd name="T4" fmla="*/ 0 w 102"/>
                <a:gd name="T5" fmla="*/ 0 h 339"/>
                <a:gd name="T6" fmla="*/ 0 w 102"/>
                <a:gd name="T7" fmla="*/ 0 h 339"/>
                <a:gd name="T8" fmla="*/ 0 w 102"/>
                <a:gd name="T9" fmla="*/ 0 h 339"/>
                <a:gd name="T10" fmla="*/ 0 w 102"/>
                <a:gd name="T11" fmla="*/ 0 h 339"/>
                <a:gd name="T12" fmla="*/ 0 w 102"/>
                <a:gd name="T13" fmla="*/ 0 h 339"/>
                <a:gd name="T14" fmla="*/ 0 w 102"/>
                <a:gd name="T15" fmla="*/ 0 h 339"/>
                <a:gd name="T16" fmla="*/ 0 w 102"/>
                <a:gd name="T17" fmla="*/ 0 h 339"/>
                <a:gd name="T18" fmla="*/ 0 w 102"/>
                <a:gd name="T19" fmla="*/ 0 h 339"/>
                <a:gd name="T20" fmla="*/ 0 w 102"/>
                <a:gd name="T21" fmla="*/ 0 h 339"/>
                <a:gd name="T22" fmla="*/ 0 w 102"/>
                <a:gd name="T23" fmla="*/ 0 h 339"/>
                <a:gd name="T24" fmla="*/ 0 w 102"/>
                <a:gd name="T25" fmla="*/ 0 h 339"/>
                <a:gd name="T26" fmla="*/ 0 w 102"/>
                <a:gd name="T27" fmla="*/ 0 h 339"/>
                <a:gd name="T28" fmla="*/ 0 w 102"/>
                <a:gd name="T29" fmla="*/ 0 h 339"/>
                <a:gd name="T30" fmla="*/ 0 w 102"/>
                <a:gd name="T31" fmla="*/ 0 h 339"/>
                <a:gd name="T32" fmla="*/ 0 w 102"/>
                <a:gd name="T33" fmla="*/ 0 h 3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02"/>
                <a:gd name="T52" fmla="*/ 0 h 339"/>
                <a:gd name="T53" fmla="*/ 102 w 102"/>
                <a:gd name="T54" fmla="*/ 339 h 3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02" h="339">
                  <a:moveTo>
                    <a:pt x="0" y="338"/>
                  </a:moveTo>
                  <a:lnTo>
                    <a:pt x="21" y="305"/>
                  </a:lnTo>
                  <a:lnTo>
                    <a:pt x="41" y="259"/>
                  </a:lnTo>
                  <a:lnTo>
                    <a:pt x="58" y="204"/>
                  </a:lnTo>
                  <a:lnTo>
                    <a:pt x="73" y="146"/>
                  </a:lnTo>
                  <a:lnTo>
                    <a:pt x="85" y="91"/>
                  </a:lnTo>
                  <a:lnTo>
                    <a:pt x="94" y="44"/>
                  </a:lnTo>
                  <a:lnTo>
                    <a:pt x="99" y="12"/>
                  </a:lnTo>
                  <a:lnTo>
                    <a:pt x="101" y="0"/>
                  </a:lnTo>
                  <a:lnTo>
                    <a:pt x="100" y="11"/>
                  </a:lnTo>
                  <a:lnTo>
                    <a:pt x="94" y="37"/>
                  </a:lnTo>
                  <a:lnTo>
                    <a:pt x="86" y="77"/>
                  </a:lnTo>
                  <a:lnTo>
                    <a:pt x="74" y="124"/>
                  </a:lnTo>
                  <a:lnTo>
                    <a:pt x="60" y="173"/>
                  </a:lnTo>
                  <a:lnTo>
                    <a:pt x="43" y="221"/>
                  </a:lnTo>
                  <a:lnTo>
                    <a:pt x="23" y="263"/>
                  </a:lnTo>
                  <a:lnTo>
                    <a:pt x="1" y="29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4496" y="1434"/>
              <a:ext cx="12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4424" y="1435"/>
              <a:ext cx="74" cy="79"/>
            </a:xfrm>
            <a:custGeom>
              <a:avLst/>
              <a:gdLst>
                <a:gd name="T0" fmla="*/ 0 w 167"/>
                <a:gd name="T1" fmla="*/ 0 h 181"/>
                <a:gd name="T2" fmla="*/ 0 w 167"/>
                <a:gd name="T3" fmla="*/ 0 h 181"/>
                <a:gd name="T4" fmla="*/ 0 w 167"/>
                <a:gd name="T5" fmla="*/ 0 h 181"/>
                <a:gd name="T6" fmla="*/ 0 w 167"/>
                <a:gd name="T7" fmla="*/ 0 h 181"/>
                <a:gd name="T8" fmla="*/ 0 w 167"/>
                <a:gd name="T9" fmla="*/ 0 h 1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7"/>
                <a:gd name="T16" fmla="*/ 0 h 181"/>
                <a:gd name="T17" fmla="*/ 167 w 167"/>
                <a:gd name="T18" fmla="*/ 181 h 1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7" h="181">
                  <a:moveTo>
                    <a:pt x="166" y="0"/>
                  </a:moveTo>
                  <a:lnTo>
                    <a:pt x="160" y="19"/>
                  </a:lnTo>
                  <a:lnTo>
                    <a:pt x="134" y="64"/>
                  </a:lnTo>
                  <a:lnTo>
                    <a:pt x="83" y="123"/>
                  </a:lnTo>
                  <a:lnTo>
                    <a:pt x="0" y="18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4425" y="1488"/>
              <a:ext cx="5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AutoShape 22"/>
            <p:cNvSpPr>
              <a:spLocks noChangeArrowheads="1"/>
            </p:cNvSpPr>
            <p:nvPr/>
          </p:nvSpPr>
          <p:spPr bwMode="auto">
            <a:xfrm>
              <a:off x="4298" y="1488"/>
              <a:ext cx="135" cy="12"/>
            </a:xfrm>
            <a:custGeom>
              <a:avLst/>
              <a:gdLst>
                <a:gd name="T0" fmla="*/ 0 w 305"/>
                <a:gd name="T1" fmla="*/ 0 h 27"/>
                <a:gd name="T2" fmla="*/ 0 w 305"/>
                <a:gd name="T3" fmla="*/ 0 h 27"/>
                <a:gd name="T4" fmla="*/ 0 w 305"/>
                <a:gd name="T5" fmla="*/ 0 h 27"/>
                <a:gd name="T6" fmla="*/ 0 w 305"/>
                <a:gd name="T7" fmla="*/ 0 h 27"/>
                <a:gd name="T8" fmla="*/ 0 w 305"/>
                <a:gd name="T9" fmla="*/ 0 h 27"/>
                <a:gd name="T10" fmla="*/ 0 w 305"/>
                <a:gd name="T11" fmla="*/ 0 h 27"/>
                <a:gd name="T12" fmla="*/ 0 w 305"/>
                <a:gd name="T13" fmla="*/ 0 h 27"/>
                <a:gd name="T14" fmla="*/ 0 w 305"/>
                <a:gd name="T15" fmla="*/ 0 h 27"/>
                <a:gd name="T16" fmla="*/ 0 w 305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5"/>
                <a:gd name="T28" fmla="*/ 0 h 27"/>
                <a:gd name="T29" fmla="*/ 305 w 305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5" h="27">
                  <a:moveTo>
                    <a:pt x="304" y="0"/>
                  </a:moveTo>
                  <a:lnTo>
                    <a:pt x="294" y="3"/>
                  </a:lnTo>
                  <a:lnTo>
                    <a:pt x="267" y="7"/>
                  </a:lnTo>
                  <a:lnTo>
                    <a:pt x="228" y="14"/>
                  </a:lnTo>
                  <a:lnTo>
                    <a:pt x="181" y="20"/>
                  </a:lnTo>
                  <a:lnTo>
                    <a:pt x="130" y="24"/>
                  </a:lnTo>
                  <a:lnTo>
                    <a:pt x="81" y="26"/>
                  </a:lnTo>
                  <a:lnTo>
                    <a:pt x="36" y="24"/>
                  </a:lnTo>
                  <a:lnTo>
                    <a:pt x="0" y="1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4298" y="1474"/>
              <a:ext cx="12" cy="2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AutoShape 24"/>
            <p:cNvSpPr>
              <a:spLocks noChangeArrowheads="1"/>
            </p:cNvSpPr>
            <p:nvPr/>
          </p:nvSpPr>
          <p:spPr bwMode="auto">
            <a:xfrm>
              <a:off x="4195" y="1383"/>
              <a:ext cx="118" cy="93"/>
            </a:xfrm>
            <a:custGeom>
              <a:avLst/>
              <a:gdLst>
                <a:gd name="T0" fmla="*/ 0 w 265"/>
                <a:gd name="T1" fmla="*/ 0 h 213"/>
                <a:gd name="T2" fmla="*/ 0 w 265"/>
                <a:gd name="T3" fmla="*/ 0 h 213"/>
                <a:gd name="T4" fmla="*/ 0 w 265"/>
                <a:gd name="T5" fmla="*/ 0 h 213"/>
                <a:gd name="T6" fmla="*/ 0 w 265"/>
                <a:gd name="T7" fmla="*/ 0 h 213"/>
                <a:gd name="T8" fmla="*/ 0 w 265"/>
                <a:gd name="T9" fmla="*/ 0 h 213"/>
                <a:gd name="T10" fmla="*/ 0 w 265"/>
                <a:gd name="T11" fmla="*/ 0 h 213"/>
                <a:gd name="T12" fmla="*/ 0 w 265"/>
                <a:gd name="T13" fmla="*/ 0 h 2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5"/>
                <a:gd name="T22" fmla="*/ 0 h 213"/>
                <a:gd name="T23" fmla="*/ 265 w 265"/>
                <a:gd name="T24" fmla="*/ 213 h 2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5" h="213">
                  <a:moveTo>
                    <a:pt x="264" y="212"/>
                  </a:moveTo>
                  <a:lnTo>
                    <a:pt x="202" y="188"/>
                  </a:lnTo>
                  <a:lnTo>
                    <a:pt x="149" y="162"/>
                  </a:lnTo>
                  <a:lnTo>
                    <a:pt x="121" y="141"/>
                  </a:lnTo>
                  <a:lnTo>
                    <a:pt x="88" y="108"/>
                  </a:lnTo>
                  <a:lnTo>
                    <a:pt x="49" y="6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4244" y="1324"/>
              <a:ext cx="258" cy="144"/>
            </a:xfrm>
            <a:custGeom>
              <a:avLst/>
              <a:gdLst>
                <a:gd name="T0" fmla="*/ 0 w 581"/>
                <a:gd name="T1" fmla="*/ 0 h 332"/>
                <a:gd name="T2" fmla="*/ 0 w 581"/>
                <a:gd name="T3" fmla="*/ 0 h 332"/>
                <a:gd name="T4" fmla="*/ 0 w 581"/>
                <a:gd name="T5" fmla="*/ 0 h 332"/>
                <a:gd name="T6" fmla="*/ 0 w 581"/>
                <a:gd name="T7" fmla="*/ 0 h 332"/>
                <a:gd name="T8" fmla="*/ 0 w 581"/>
                <a:gd name="T9" fmla="*/ 0 h 332"/>
                <a:gd name="T10" fmla="*/ 0 w 581"/>
                <a:gd name="T11" fmla="*/ 0 h 332"/>
                <a:gd name="T12" fmla="*/ 0 w 581"/>
                <a:gd name="T13" fmla="*/ 0 h 332"/>
                <a:gd name="T14" fmla="*/ 0 w 581"/>
                <a:gd name="T15" fmla="*/ 0 h 332"/>
                <a:gd name="T16" fmla="*/ 0 w 581"/>
                <a:gd name="T17" fmla="*/ 0 h 332"/>
                <a:gd name="T18" fmla="*/ 0 w 581"/>
                <a:gd name="T19" fmla="*/ 0 h 332"/>
                <a:gd name="T20" fmla="*/ 0 w 581"/>
                <a:gd name="T21" fmla="*/ 0 h 332"/>
                <a:gd name="T22" fmla="*/ 0 w 581"/>
                <a:gd name="T23" fmla="*/ 0 h 332"/>
                <a:gd name="T24" fmla="*/ 0 w 581"/>
                <a:gd name="T25" fmla="*/ 0 h 332"/>
                <a:gd name="T26" fmla="*/ 0 w 581"/>
                <a:gd name="T27" fmla="*/ 0 h 332"/>
                <a:gd name="T28" fmla="*/ 0 w 581"/>
                <a:gd name="T29" fmla="*/ 0 h 332"/>
                <a:gd name="T30" fmla="*/ 0 w 581"/>
                <a:gd name="T31" fmla="*/ 0 h 332"/>
                <a:gd name="T32" fmla="*/ 0 w 581"/>
                <a:gd name="T33" fmla="*/ 0 h 332"/>
                <a:gd name="T34" fmla="*/ 0 w 581"/>
                <a:gd name="T35" fmla="*/ 0 h 332"/>
                <a:gd name="T36" fmla="*/ 0 w 581"/>
                <a:gd name="T37" fmla="*/ 0 h 332"/>
                <a:gd name="T38" fmla="*/ 0 w 581"/>
                <a:gd name="T39" fmla="*/ 0 h 332"/>
                <a:gd name="T40" fmla="*/ 0 w 581"/>
                <a:gd name="T41" fmla="*/ 0 h 332"/>
                <a:gd name="T42" fmla="*/ 0 w 581"/>
                <a:gd name="T43" fmla="*/ 0 h 332"/>
                <a:gd name="T44" fmla="*/ 0 w 581"/>
                <a:gd name="T45" fmla="*/ 0 h 332"/>
                <a:gd name="T46" fmla="*/ 0 w 581"/>
                <a:gd name="T47" fmla="*/ 0 h 332"/>
                <a:gd name="T48" fmla="*/ 0 w 581"/>
                <a:gd name="T49" fmla="*/ 0 h 332"/>
                <a:gd name="T50" fmla="*/ 0 w 581"/>
                <a:gd name="T51" fmla="*/ 0 h 332"/>
                <a:gd name="T52" fmla="*/ 0 w 581"/>
                <a:gd name="T53" fmla="*/ 0 h 332"/>
                <a:gd name="T54" fmla="*/ 0 w 581"/>
                <a:gd name="T55" fmla="*/ 0 h 332"/>
                <a:gd name="T56" fmla="*/ 0 w 581"/>
                <a:gd name="T57" fmla="*/ 0 h 332"/>
                <a:gd name="T58" fmla="*/ 0 w 581"/>
                <a:gd name="T59" fmla="*/ 0 h 332"/>
                <a:gd name="T60" fmla="*/ 0 w 581"/>
                <a:gd name="T61" fmla="*/ 0 h 332"/>
                <a:gd name="T62" fmla="*/ 0 w 581"/>
                <a:gd name="T63" fmla="*/ 0 h 332"/>
                <a:gd name="T64" fmla="*/ 0 w 581"/>
                <a:gd name="T65" fmla="*/ 0 h 332"/>
                <a:gd name="T66" fmla="*/ 0 w 581"/>
                <a:gd name="T67" fmla="*/ 0 h 332"/>
                <a:gd name="T68" fmla="*/ 0 w 581"/>
                <a:gd name="T69" fmla="*/ 0 h 332"/>
                <a:gd name="T70" fmla="*/ 0 w 581"/>
                <a:gd name="T71" fmla="*/ 0 h 332"/>
                <a:gd name="T72" fmla="*/ 0 w 581"/>
                <a:gd name="T73" fmla="*/ 0 h 332"/>
                <a:gd name="T74" fmla="*/ 0 w 581"/>
                <a:gd name="T75" fmla="*/ 0 h 332"/>
                <a:gd name="T76" fmla="*/ 0 w 581"/>
                <a:gd name="T77" fmla="*/ 0 h 332"/>
                <a:gd name="T78" fmla="*/ 0 w 581"/>
                <a:gd name="T79" fmla="*/ 0 h 332"/>
                <a:gd name="T80" fmla="*/ 0 w 581"/>
                <a:gd name="T81" fmla="*/ 0 h 332"/>
                <a:gd name="T82" fmla="*/ 0 w 581"/>
                <a:gd name="T83" fmla="*/ 0 h 332"/>
                <a:gd name="T84" fmla="*/ 0 w 581"/>
                <a:gd name="T85" fmla="*/ 0 h 332"/>
                <a:gd name="T86" fmla="*/ 0 w 581"/>
                <a:gd name="T87" fmla="*/ 0 h 332"/>
                <a:gd name="T88" fmla="*/ 0 w 581"/>
                <a:gd name="T89" fmla="*/ 0 h 33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81"/>
                <a:gd name="T136" fmla="*/ 0 h 332"/>
                <a:gd name="T137" fmla="*/ 581 w 581"/>
                <a:gd name="T138" fmla="*/ 332 h 33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81" h="332">
                  <a:moveTo>
                    <a:pt x="191" y="258"/>
                  </a:moveTo>
                  <a:lnTo>
                    <a:pt x="113" y="290"/>
                  </a:lnTo>
                  <a:lnTo>
                    <a:pt x="200" y="309"/>
                  </a:lnTo>
                  <a:lnTo>
                    <a:pt x="263" y="317"/>
                  </a:lnTo>
                  <a:lnTo>
                    <a:pt x="307" y="315"/>
                  </a:lnTo>
                  <a:lnTo>
                    <a:pt x="335" y="308"/>
                  </a:lnTo>
                  <a:lnTo>
                    <a:pt x="357" y="284"/>
                  </a:lnTo>
                  <a:lnTo>
                    <a:pt x="358" y="271"/>
                  </a:lnTo>
                  <a:lnTo>
                    <a:pt x="332" y="331"/>
                  </a:lnTo>
                  <a:lnTo>
                    <a:pt x="399" y="300"/>
                  </a:lnTo>
                  <a:lnTo>
                    <a:pt x="449" y="258"/>
                  </a:lnTo>
                  <a:lnTo>
                    <a:pt x="481" y="211"/>
                  </a:lnTo>
                  <a:lnTo>
                    <a:pt x="496" y="165"/>
                  </a:lnTo>
                  <a:lnTo>
                    <a:pt x="507" y="175"/>
                  </a:lnTo>
                  <a:lnTo>
                    <a:pt x="518" y="212"/>
                  </a:lnTo>
                  <a:lnTo>
                    <a:pt x="550" y="137"/>
                  </a:lnTo>
                  <a:lnTo>
                    <a:pt x="568" y="69"/>
                  </a:lnTo>
                  <a:lnTo>
                    <a:pt x="577" y="19"/>
                  </a:lnTo>
                  <a:lnTo>
                    <a:pt x="580" y="0"/>
                  </a:lnTo>
                  <a:lnTo>
                    <a:pt x="575" y="18"/>
                  </a:lnTo>
                  <a:lnTo>
                    <a:pt x="563" y="63"/>
                  </a:lnTo>
                  <a:lnTo>
                    <a:pt x="543" y="116"/>
                  </a:lnTo>
                  <a:lnTo>
                    <a:pt x="516" y="160"/>
                  </a:lnTo>
                  <a:lnTo>
                    <a:pt x="507" y="146"/>
                  </a:lnTo>
                  <a:lnTo>
                    <a:pt x="496" y="114"/>
                  </a:lnTo>
                  <a:lnTo>
                    <a:pt x="478" y="166"/>
                  </a:lnTo>
                  <a:lnTo>
                    <a:pt x="454" y="219"/>
                  </a:lnTo>
                  <a:lnTo>
                    <a:pt x="416" y="267"/>
                  </a:lnTo>
                  <a:lnTo>
                    <a:pt x="358" y="302"/>
                  </a:lnTo>
                  <a:lnTo>
                    <a:pt x="392" y="242"/>
                  </a:lnTo>
                  <a:lnTo>
                    <a:pt x="381" y="253"/>
                  </a:lnTo>
                  <a:lnTo>
                    <a:pt x="346" y="277"/>
                  </a:lnTo>
                  <a:lnTo>
                    <a:pt x="282" y="291"/>
                  </a:lnTo>
                  <a:lnTo>
                    <a:pt x="184" y="279"/>
                  </a:lnTo>
                  <a:lnTo>
                    <a:pt x="241" y="255"/>
                  </a:lnTo>
                  <a:lnTo>
                    <a:pt x="234" y="252"/>
                  </a:lnTo>
                  <a:lnTo>
                    <a:pt x="217" y="244"/>
                  </a:lnTo>
                  <a:lnTo>
                    <a:pt x="190" y="230"/>
                  </a:lnTo>
                  <a:lnTo>
                    <a:pt x="157" y="210"/>
                  </a:lnTo>
                  <a:lnTo>
                    <a:pt x="78" y="153"/>
                  </a:lnTo>
                  <a:lnTo>
                    <a:pt x="0" y="69"/>
                  </a:lnTo>
                  <a:lnTo>
                    <a:pt x="65" y="160"/>
                  </a:lnTo>
                  <a:lnTo>
                    <a:pt x="126" y="218"/>
                  </a:lnTo>
                  <a:lnTo>
                    <a:pt x="173" y="249"/>
                  </a:lnTo>
                  <a:lnTo>
                    <a:pt x="191" y="258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>
              <a:off x="4295" y="1438"/>
              <a:ext cx="35" cy="12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AutoShape 27"/>
            <p:cNvSpPr>
              <a:spLocks noChangeArrowheads="1"/>
            </p:cNvSpPr>
            <p:nvPr/>
          </p:nvSpPr>
          <p:spPr bwMode="auto">
            <a:xfrm>
              <a:off x="4294" y="1442"/>
              <a:ext cx="108" cy="20"/>
            </a:xfrm>
            <a:custGeom>
              <a:avLst/>
              <a:gdLst>
                <a:gd name="T0" fmla="*/ 0 w 246"/>
                <a:gd name="T1" fmla="*/ 0 h 47"/>
                <a:gd name="T2" fmla="*/ 0 w 246"/>
                <a:gd name="T3" fmla="*/ 0 h 47"/>
                <a:gd name="T4" fmla="*/ 0 w 246"/>
                <a:gd name="T5" fmla="*/ 0 h 47"/>
                <a:gd name="T6" fmla="*/ 0 w 246"/>
                <a:gd name="T7" fmla="*/ 0 h 47"/>
                <a:gd name="T8" fmla="*/ 0 w 246"/>
                <a:gd name="T9" fmla="*/ 0 h 47"/>
                <a:gd name="T10" fmla="*/ 0 w 246"/>
                <a:gd name="T11" fmla="*/ 0 h 47"/>
                <a:gd name="T12" fmla="*/ 0 w 246"/>
                <a:gd name="T13" fmla="*/ 0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6"/>
                <a:gd name="T22" fmla="*/ 0 h 47"/>
                <a:gd name="T23" fmla="*/ 246 w 246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6" h="47">
                  <a:moveTo>
                    <a:pt x="0" y="19"/>
                  </a:moveTo>
                  <a:lnTo>
                    <a:pt x="87" y="38"/>
                  </a:lnTo>
                  <a:lnTo>
                    <a:pt x="150" y="46"/>
                  </a:lnTo>
                  <a:lnTo>
                    <a:pt x="194" y="44"/>
                  </a:lnTo>
                  <a:lnTo>
                    <a:pt x="222" y="37"/>
                  </a:lnTo>
                  <a:lnTo>
                    <a:pt x="244" y="13"/>
                  </a:lnTo>
                  <a:lnTo>
                    <a:pt x="24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4392" y="1443"/>
              <a:ext cx="12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AutoShape 29"/>
            <p:cNvSpPr>
              <a:spLocks noChangeArrowheads="1"/>
            </p:cNvSpPr>
            <p:nvPr/>
          </p:nvSpPr>
          <p:spPr bwMode="auto">
            <a:xfrm>
              <a:off x="4392" y="1324"/>
              <a:ext cx="110" cy="144"/>
            </a:xfrm>
            <a:custGeom>
              <a:avLst/>
              <a:gdLst>
                <a:gd name="T0" fmla="*/ 0 w 249"/>
                <a:gd name="T1" fmla="*/ 0 h 332"/>
                <a:gd name="T2" fmla="*/ 0 w 249"/>
                <a:gd name="T3" fmla="*/ 0 h 332"/>
                <a:gd name="T4" fmla="*/ 0 w 249"/>
                <a:gd name="T5" fmla="*/ 0 h 332"/>
                <a:gd name="T6" fmla="*/ 0 w 249"/>
                <a:gd name="T7" fmla="*/ 0 h 332"/>
                <a:gd name="T8" fmla="*/ 0 w 249"/>
                <a:gd name="T9" fmla="*/ 0 h 332"/>
                <a:gd name="T10" fmla="*/ 0 w 249"/>
                <a:gd name="T11" fmla="*/ 0 h 332"/>
                <a:gd name="T12" fmla="*/ 0 w 249"/>
                <a:gd name="T13" fmla="*/ 0 h 332"/>
                <a:gd name="T14" fmla="*/ 0 w 249"/>
                <a:gd name="T15" fmla="*/ 0 h 332"/>
                <a:gd name="T16" fmla="*/ 0 w 249"/>
                <a:gd name="T17" fmla="*/ 0 h 332"/>
                <a:gd name="T18" fmla="*/ 0 w 249"/>
                <a:gd name="T19" fmla="*/ 0 h 332"/>
                <a:gd name="T20" fmla="*/ 0 w 249"/>
                <a:gd name="T21" fmla="*/ 0 h 332"/>
                <a:gd name="T22" fmla="*/ 0 w 249"/>
                <a:gd name="T23" fmla="*/ 0 h 332"/>
                <a:gd name="T24" fmla="*/ 0 w 249"/>
                <a:gd name="T25" fmla="*/ 0 h 332"/>
                <a:gd name="T26" fmla="*/ 0 w 249"/>
                <a:gd name="T27" fmla="*/ 0 h 332"/>
                <a:gd name="T28" fmla="*/ 0 w 249"/>
                <a:gd name="T29" fmla="*/ 0 h 332"/>
                <a:gd name="T30" fmla="*/ 0 w 249"/>
                <a:gd name="T31" fmla="*/ 0 h 332"/>
                <a:gd name="T32" fmla="*/ 0 w 249"/>
                <a:gd name="T33" fmla="*/ 0 h 332"/>
                <a:gd name="T34" fmla="*/ 0 w 249"/>
                <a:gd name="T35" fmla="*/ 0 h 332"/>
                <a:gd name="T36" fmla="*/ 0 w 249"/>
                <a:gd name="T37" fmla="*/ 0 h 332"/>
                <a:gd name="T38" fmla="*/ 0 w 249"/>
                <a:gd name="T39" fmla="*/ 0 h 332"/>
                <a:gd name="T40" fmla="*/ 0 w 249"/>
                <a:gd name="T41" fmla="*/ 0 h 33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9"/>
                <a:gd name="T64" fmla="*/ 0 h 332"/>
                <a:gd name="T65" fmla="*/ 249 w 249"/>
                <a:gd name="T66" fmla="*/ 332 h 33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9" h="332">
                  <a:moveTo>
                    <a:pt x="0" y="331"/>
                  </a:moveTo>
                  <a:lnTo>
                    <a:pt x="67" y="300"/>
                  </a:lnTo>
                  <a:lnTo>
                    <a:pt x="117" y="258"/>
                  </a:lnTo>
                  <a:lnTo>
                    <a:pt x="149" y="211"/>
                  </a:lnTo>
                  <a:lnTo>
                    <a:pt x="164" y="165"/>
                  </a:lnTo>
                  <a:lnTo>
                    <a:pt x="175" y="175"/>
                  </a:lnTo>
                  <a:lnTo>
                    <a:pt x="186" y="212"/>
                  </a:lnTo>
                  <a:lnTo>
                    <a:pt x="218" y="137"/>
                  </a:lnTo>
                  <a:lnTo>
                    <a:pt x="236" y="69"/>
                  </a:lnTo>
                  <a:lnTo>
                    <a:pt x="245" y="19"/>
                  </a:lnTo>
                  <a:lnTo>
                    <a:pt x="248" y="0"/>
                  </a:lnTo>
                  <a:lnTo>
                    <a:pt x="243" y="18"/>
                  </a:lnTo>
                  <a:lnTo>
                    <a:pt x="231" y="63"/>
                  </a:lnTo>
                  <a:lnTo>
                    <a:pt x="211" y="116"/>
                  </a:lnTo>
                  <a:lnTo>
                    <a:pt x="184" y="160"/>
                  </a:lnTo>
                  <a:lnTo>
                    <a:pt x="175" y="146"/>
                  </a:lnTo>
                  <a:lnTo>
                    <a:pt x="164" y="114"/>
                  </a:lnTo>
                  <a:lnTo>
                    <a:pt x="146" y="166"/>
                  </a:lnTo>
                  <a:lnTo>
                    <a:pt x="122" y="219"/>
                  </a:lnTo>
                  <a:lnTo>
                    <a:pt x="84" y="267"/>
                  </a:lnTo>
                  <a:lnTo>
                    <a:pt x="26" y="30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4402" y="1428"/>
              <a:ext cx="13" cy="2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AutoShape 31"/>
            <p:cNvSpPr>
              <a:spLocks noChangeArrowheads="1"/>
            </p:cNvSpPr>
            <p:nvPr/>
          </p:nvSpPr>
          <p:spPr bwMode="auto">
            <a:xfrm>
              <a:off x="4326" y="1430"/>
              <a:ext cx="92" cy="22"/>
            </a:xfrm>
            <a:custGeom>
              <a:avLst/>
              <a:gdLst>
                <a:gd name="T0" fmla="*/ 0 w 209"/>
                <a:gd name="T1" fmla="*/ 0 h 50"/>
                <a:gd name="T2" fmla="*/ 0 w 209"/>
                <a:gd name="T3" fmla="*/ 0 h 50"/>
                <a:gd name="T4" fmla="*/ 0 w 209"/>
                <a:gd name="T5" fmla="*/ 0 h 50"/>
                <a:gd name="T6" fmla="*/ 0 w 209"/>
                <a:gd name="T7" fmla="*/ 0 h 50"/>
                <a:gd name="T8" fmla="*/ 0 w 209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50"/>
                <a:gd name="T17" fmla="*/ 209 w 209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50">
                  <a:moveTo>
                    <a:pt x="208" y="0"/>
                  </a:moveTo>
                  <a:lnTo>
                    <a:pt x="197" y="11"/>
                  </a:lnTo>
                  <a:lnTo>
                    <a:pt x="162" y="35"/>
                  </a:lnTo>
                  <a:lnTo>
                    <a:pt x="98" y="49"/>
                  </a:lnTo>
                  <a:lnTo>
                    <a:pt x="0" y="3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V="1">
              <a:off x="4326" y="1433"/>
              <a:ext cx="24" cy="1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AutoShape 33"/>
            <p:cNvSpPr>
              <a:spLocks noChangeArrowheads="1"/>
            </p:cNvSpPr>
            <p:nvPr/>
          </p:nvSpPr>
          <p:spPr bwMode="auto">
            <a:xfrm>
              <a:off x="4244" y="1354"/>
              <a:ext cx="108" cy="84"/>
            </a:xfrm>
            <a:custGeom>
              <a:avLst/>
              <a:gdLst>
                <a:gd name="T0" fmla="*/ 0 w 242"/>
                <a:gd name="T1" fmla="*/ 0 h 190"/>
                <a:gd name="T2" fmla="*/ 0 w 242"/>
                <a:gd name="T3" fmla="*/ 0 h 190"/>
                <a:gd name="T4" fmla="*/ 0 w 242"/>
                <a:gd name="T5" fmla="*/ 0 h 190"/>
                <a:gd name="T6" fmla="*/ 0 w 242"/>
                <a:gd name="T7" fmla="*/ 0 h 190"/>
                <a:gd name="T8" fmla="*/ 0 w 242"/>
                <a:gd name="T9" fmla="*/ 0 h 190"/>
                <a:gd name="T10" fmla="*/ 0 w 242"/>
                <a:gd name="T11" fmla="*/ 0 h 190"/>
                <a:gd name="T12" fmla="*/ 0 w 242"/>
                <a:gd name="T13" fmla="*/ 0 h 190"/>
                <a:gd name="T14" fmla="*/ 0 w 242"/>
                <a:gd name="T15" fmla="*/ 0 h 190"/>
                <a:gd name="T16" fmla="*/ 0 w 242"/>
                <a:gd name="T17" fmla="*/ 0 h 190"/>
                <a:gd name="T18" fmla="*/ 0 w 242"/>
                <a:gd name="T19" fmla="*/ 0 h 190"/>
                <a:gd name="T20" fmla="*/ 0 w 242"/>
                <a:gd name="T21" fmla="*/ 0 h 1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2"/>
                <a:gd name="T34" fmla="*/ 0 h 190"/>
                <a:gd name="T35" fmla="*/ 242 w 242"/>
                <a:gd name="T36" fmla="*/ 190 h 1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2" h="190">
                  <a:moveTo>
                    <a:pt x="241" y="186"/>
                  </a:moveTo>
                  <a:lnTo>
                    <a:pt x="234" y="183"/>
                  </a:lnTo>
                  <a:lnTo>
                    <a:pt x="217" y="175"/>
                  </a:lnTo>
                  <a:lnTo>
                    <a:pt x="190" y="161"/>
                  </a:lnTo>
                  <a:lnTo>
                    <a:pt x="157" y="141"/>
                  </a:lnTo>
                  <a:lnTo>
                    <a:pt x="78" y="84"/>
                  </a:lnTo>
                  <a:lnTo>
                    <a:pt x="0" y="0"/>
                  </a:lnTo>
                  <a:lnTo>
                    <a:pt x="65" y="91"/>
                  </a:lnTo>
                  <a:lnTo>
                    <a:pt x="126" y="149"/>
                  </a:lnTo>
                  <a:lnTo>
                    <a:pt x="173" y="180"/>
                  </a:lnTo>
                  <a:lnTo>
                    <a:pt x="191" y="18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auto">
            <a:xfrm>
              <a:off x="4171" y="1334"/>
              <a:ext cx="428" cy="259"/>
            </a:xfrm>
            <a:custGeom>
              <a:avLst/>
              <a:gdLst>
                <a:gd name="T0" fmla="*/ 0 w 964"/>
                <a:gd name="T1" fmla="*/ 0 h 595"/>
                <a:gd name="T2" fmla="*/ 0 w 964"/>
                <a:gd name="T3" fmla="*/ 0 h 595"/>
                <a:gd name="T4" fmla="*/ 0 w 964"/>
                <a:gd name="T5" fmla="*/ 0 h 595"/>
                <a:gd name="T6" fmla="*/ 0 w 964"/>
                <a:gd name="T7" fmla="*/ 0 h 595"/>
                <a:gd name="T8" fmla="*/ 0 w 964"/>
                <a:gd name="T9" fmla="*/ 0 h 595"/>
                <a:gd name="T10" fmla="*/ 0 w 964"/>
                <a:gd name="T11" fmla="*/ 0 h 595"/>
                <a:gd name="T12" fmla="*/ 0 w 964"/>
                <a:gd name="T13" fmla="*/ 0 h 595"/>
                <a:gd name="T14" fmla="*/ 0 w 964"/>
                <a:gd name="T15" fmla="*/ 0 h 595"/>
                <a:gd name="T16" fmla="*/ 0 w 964"/>
                <a:gd name="T17" fmla="*/ 0 h 595"/>
                <a:gd name="T18" fmla="*/ 0 w 964"/>
                <a:gd name="T19" fmla="*/ 0 h 595"/>
                <a:gd name="T20" fmla="*/ 0 w 964"/>
                <a:gd name="T21" fmla="*/ 0 h 595"/>
                <a:gd name="T22" fmla="*/ 0 w 964"/>
                <a:gd name="T23" fmla="*/ 0 h 595"/>
                <a:gd name="T24" fmla="*/ 0 w 964"/>
                <a:gd name="T25" fmla="*/ 0 h 595"/>
                <a:gd name="T26" fmla="*/ 0 w 964"/>
                <a:gd name="T27" fmla="*/ 0 h 595"/>
                <a:gd name="T28" fmla="*/ 0 w 964"/>
                <a:gd name="T29" fmla="*/ 0 h 595"/>
                <a:gd name="T30" fmla="*/ 0 w 964"/>
                <a:gd name="T31" fmla="*/ 0 h 595"/>
                <a:gd name="T32" fmla="*/ 0 w 964"/>
                <a:gd name="T33" fmla="*/ 0 h 595"/>
                <a:gd name="T34" fmla="*/ 0 w 964"/>
                <a:gd name="T35" fmla="*/ 0 h 595"/>
                <a:gd name="T36" fmla="*/ 0 w 964"/>
                <a:gd name="T37" fmla="*/ 0 h 595"/>
                <a:gd name="T38" fmla="*/ 0 w 964"/>
                <a:gd name="T39" fmla="*/ 0 h 595"/>
                <a:gd name="T40" fmla="*/ 0 w 964"/>
                <a:gd name="T41" fmla="*/ 0 h 595"/>
                <a:gd name="T42" fmla="*/ 0 w 964"/>
                <a:gd name="T43" fmla="*/ 0 h 595"/>
                <a:gd name="T44" fmla="*/ 0 w 964"/>
                <a:gd name="T45" fmla="*/ 0 h 595"/>
                <a:gd name="T46" fmla="*/ 0 w 964"/>
                <a:gd name="T47" fmla="*/ 0 h 595"/>
                <a:gd name="T48" fmla="*/ 0 w 964"/>
                <a:gd name="T49" fmla="*/ 0 h 595"/>
                <a:gd name="T50" fmla="*/ 0 w 964"/>
                <a:gd name="T51" fmla="*/ 0 h 595"/>
                <a:gd name="T52" fmla="*/ 0 w 964"/>
                <a:gd name="T53" fmla="*/ 0 h 595"/>
                <a:gd name="T54" fmla="*/ 0 w 964"/>
                <a:gd name="T55" fmla="*/ 0 h 595"/>
                <a:gd name="T56" fmla="*/ 0 w 964"/>
                <a:gd name="T57" fmla="*/ 0 h 595"/>
                <a:gd name="T58" fmla="*/ 0 w 964"/>
                <a:gd name="T59" fmla="*/ 0 h 595"/>
                <a:gd name="T60" fmla="*/ 0 w 964"/>
                <a:gd name="T61" fmla="*/ 0 h 595"/>
                <a:gd name="T62" fmla="*/ 0 w 964"/>
                <a:gd name="T63" fmla="*/ 0 h 595"/>
                <a:gd name="T64" fmla="*/ 0 w 964"/>
                <a:gd name="T65" fmla="*/ 0 h 595"/>
                <a:gd name="T66" fmla="*/ 0 w 964"/>
                <a:gd name="T67" fmla="*/ 0 h 595"/>
                <a:gd name="T68" fmla="*/ 0 w 964"/>
                <a:gd name="T69" fmla="*/ 0 h 595"/>
                <a:gd name="T70" fmla="*/ 0 w 964"/>
                <a:gd name="T71" fmla="*/ 0 h 59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64"/>
                <a:gd name="T109" fmla="*/ 0 h 595"/>
                <a:gd name="T110" fmla="*/ 964 w 964"/>
                <a:gd name="T111" fmla="*/ 595 h 59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64" h="595">
                  <a:moveTo>
                    <a:pt x="222" y="467"/>
                  </a:moveTo>
                  <a:lnTo>
                    <a:pt x="193" y="483"/>
                  </a:lnTo>
                  <a:lnTo>
                    <a:pt x="148" y="490"/>
                  </a:lnTo>
                  <a:lnTo>
                    <a:pt x="201" y="519"/>
                  </a:lnTo>
                  <a:lnTo>
                    <a:pt x="262" y="538"/>
                  </a:lnTo>
                  <a:lnTo>
                    <a:pt x="324" y="547"/>
                  </a:lnTo>
                  <a:lnTo>
                    <a:pt x="385" y="549"/>
                  </a:lnTo>
                  <a:lnTo>
                    <a:pt x="440" y="547"/>
                  </a:lnTo>
                  <a:lnTo>
                    <a:pt x="484" y="543"/>
                  </a:lnTo>
                  <a:lnTo>
                    <a:pt x="513" y="538"/>
                  </a:lnTo>
                  <a:lnTo>
                    <a:pt x="524" y="537"/>
                  </a:lnTo>
                  <a:lnTo>
                    <a:pt x="485" y="594"/>
                  </a:lnTo>
                  <a:lnTo>
                    <a:pt x="563" y="576"/>
                  </a:lnTo>
                  <a:lnTo>
                    <a:pt x="630" y="551"/>
                  </a:lnTo>
                  <a:lnTo>
                    <a:pt x="684" y="524"/>
                  </a:lnTo>
                  <a:lnTo>
                    <a:pt x="727" y="496"/>
                  </a:lnTo>
                  <a:lnTo>
                    <a:pt x="783" y="448"/>
                  </a:lnTo>
                  <a:lnTo>
                    <a:pt x="800" y="427"/>
                  </a:lnTo>
                  <a:lnTo>
                    <a:pt x="798" y="523"/>
                  </a:lnTo>
                  <a:lnTo>
                    <a:pt x="831" y="465"/>
                  </a:lnTo>
                  <a:lnTo>
                    <a:pt x="863" y="396"/>
                  </a:lnTo>
                  <a:lnTo>
                    <a:pt x="893" y="325"/>
                  </a:lnTo>
                  <a:lnTo>
                    <a:pt x="914" y="260"/>
                  </a:lnTo>
                  <a:lnTo>
                    <a:pt x="918" y="266"/>
                  </a:lnTo>
                  <a:lnTo>
                    <a:pt x="924" y="287"/>
                  </a:lnTo>
                  <a:lnTo>
                    <a:pt x="930" y="309"/>
                  </a:lnTo>
                  <a:lnTo>
                    <a:pt x="935" y="314"/>
                  </a:lnTo>
                  <a:lnTo>
                    <a:pt x="946" y="279"/>
                  </a:lnTo>
                  <a:lnTo>
                    <a:pt x="954" y="232"/>
                  </a:lnTo>
                  <a:lnTo>
                    <a:pt x="959" y="181"/>
                  </a:lnTo>
                  <a:lnTo>
                    <a:pt x="962" y="128"/>
                  </a:lnTo>
                  <a:lnTo>
                    <a:pt x="963" y="79"/>
                  </a:lnTo>
                  <a:lnTo>
                    <a:pt x="963" y="38"/>
                  </a:lnTo>
                  <a:lnTo>
                    <a:pt x="962" y="10"/>
                  </a:lnTo>
                  <a:lnTo>
                    <a:pt x="962" y="0"/>
                  </a:lnTo>
                  <a:lnTo>
                    <a:pt x="962" y="8"/>
                  </a:lnTo>
                  <a:lnTo>
                    <a:pt x="961" y="30"/>
                  </a:lnTo>
                  <a:lnTo>
                    <a:pt x="960" y="62"/>
                  </a:lnTo>
                  <a:lnTo>
                    <a:pt x="958" y="102"/>
                  </a:lnTo>
                  <a:lnTo>
                    <a:pt x="947" y="187"/>
                  </a:lnTo>
                  <a:lnTo>
                    <a:pt x="926" y="256"/>
                  </a:lnTo>
                  <a:lnTo>
                    <a:pt x="921" y="259"/>
                  </a:lnTo>
                  <a:lnTo>
                    <a:pt x="915" y="252"/>
                  </a:lnTo>
                  <a:lnTo>
                    <a:pt x="909" y="240"/>
                  </a:lnTo>
                  <a:lnTo>
                    <a:pt x="900" y="229"/>
                  </a:lnTo>
                  <a:lnTo>
                    <a:pt x="887" y="295"/>
                  </a:lnTo>
                  <a:lnTo>
                    <a:pt x="865" y="358"/>
                  </a:lnTo>
                  <a:lnTo>
                    <a:pt x="840" y="410"/>
                  </a:lnTo>
                  <a:lnTo>
                    <a:pt x="818" y="442"/>
                  </a:lnTo>
                  <a:lnTo>
                    <a:pt x="806" y="392"/>
                  </a:lnTo>
                  <a:lnTo>
                    <a:pt x="790" y="409"/>
                  </a:lnTo>
                  <a:lnTo>
                    <a:pt x="740" y="450"/>
                  </a:lnTo>
                  <a:lnTo>
                    <a:pt x="655" y="505"/>
                  </a:lnTo>
                  <a:lnTo>
                    <a:pt x="531" y="559"/>
                  </a:lnTo>
                  <a:lnTo>
                    <a:pt x="570" y="505"/>
                  </a:lnTo>
                  <a:lnTo>
                    <a:pt x="562" y="507"/>
                  </a:lnTo>
                  <a:lnTo>
                    <a:pt x="539" y="512"/>
                  </a:lnTo>
                  <a:lnTo>
                    <a:pt x="503" y="517"/>
                  </a:lnTo>
                  <a:lnTo>
                    <a:pt x="456" y="522"/>
                  </a:lnTo>
                  <a:lnTo>
                    <a:pt x="341" y="523"/>
                  </a:lnTo>
                  <a:lnTo>
                    <a:pt x="212" y="500"/>
                  </a:lnTo>
                  <a:lnTo>
                    <a:pt x="246" y="484"/>
                  </a:lnTo>
                  <a:lnTo>
                    <a:pt x="287" y="466"/>
                  </a:lnTo>
                  <a:lnTo>
                    <a:pt x="227" y="427"/>
                  </a:lnTo>
                  <a:lnTo>
                    <a:pt x="161" y="375"/>
                  </a:lnTo>
                  <a:lnTo>
                    <a:pt x="125" y="337"/>
                  </a:lnTo>
                  <a:lnTo>
                    <a:pt x="86" y="288"/>
                  </a:lnTo>
                  <a:lnTo>
                    <a:pt x="45" y="226"/>
                  </a:lnTo>
                  <a:lnTo>
                    <a:pt x="0" y="146"/>
                  </a:lnTo>
                  <a:lnTo>
                    <a:pt x="51" y="247"/>
                  </a:lnTo>
                  <a:lnTo>
                    <a:pt x="103" y="330"/>
                  </a:lnTo>
                  <a:lnTo>
                    <a:pt x="160" y="401"/>
                  </a:lnTo>
                  <a:lnTo>
                    <a:pt x="222" y="46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" name="AutoShape 35"/>
            <p:cNvSpPr>
              <a:spLocks noChangeArrowheads="1"/>
            </p:cNvSpPr>
            <p:nvPr/>
          </p:nvSpPr>
          <p:spPr bwMode="auto">
            <a:xfrm>
              <a:off x="4237" y="1538"/>
              <a:ext cx="167" cy="37"/>
            </a:xfrm>
            <a:custGeom>
              <a:avLst/>
              <a:gdLst>
                <a:gd name="T0" fmla="*/ 0 w 377"/>
                <a:gd name="T1" fmla="*/ 0 h 83"/>
                <a:gd name="T2" fmla="*/ 0 w 377"/>
                <a:gd name="T3" fmla="*/ 0 h 83"/>
                <a:gd name="T4" fmla="*/ 0 w 377"/>
                <a:gd name="T5" fmla="*/ 0 h 83"/>
                <a:gd name="T6" fmla="*/ 0 w 377"/>
                <a:gd name="T7" fmla="*/ 0 h 83"/>
                <a:gd name="T8" fmla="*/ 0 w 377"/>
                <a:gd name="T9" fmla="*/ 0 h 83"/>
                <a:gd name="T10" fmla="*/ 0 w 377"/>
                <a:gd name="T11" fmla="*/ 0 h 83"/>
                <a:gd name="T12" fmla="*/ 0 w 377"/>
                <a:gd name="T13" fmla="*/ 0 h 83"/>
                <a:gd name="T14" fmla="*/ 0 w 377"/>
                <a:gd name="T15" fmla="*/ 0 h 83"/>
                <a:gd name="T16" fmla="*/ 0 w 377"/>
                <a:gd name="T17" fmla="*/ 0 h 83"/>
                <a:gd name="T18" fmla="*/ 0 w 377"/>
                <a:gd name="T19" fmla="*/ 0 h 83"/>
                <a:gd name="T20" fmla="*/ 0 w 377"/>
                <a:gd name="T21" fmla="*/ 0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"/>
                <a:gd name="T34" fmla="*/ 0 h 83"/>
                <a:gd name="T35" fmla="*/ 377 w 377"/>
                <a:gd name="T36" fmla="*/ 83 h 8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" h="83">
                  <a:moveTo>
                    <a:pt x="74" y="0"/>
                  </a:moveTo>
                  <a:lnTo>
                    <a:pt x="45" y="16"/>
                  </a:lnTo>
                  <a:lnTo>
                    <a:pt x="0" y="23"/>
                  </a:lnTo>
                  <a:lnTo>
                    <a:pt x="53" y="52"/>
                  </a:lnTo>
                  <a:lnTo>
                    <a:pt x="114" y="71"/>
                  </a:lnTo>
                  <a:lnTo>
                    <a:pt x="176" y="80"/>
                  </a:lnTo>
                  <a:lnTo>
                    <a:pt x="237" y="82"/>
                  </a:lnTo>
                  <a:lnTo>
                    <a:pt x="292" y="80"/>
                  </a:lnTo>
                  <a:lnTo>
                    <a:pt x="336" y="76"/>
                  </a:lnTo>
                  <a:lnTo>
                    <a:pt x="365" y="71"/>
                  </a:lnTo>
                  <a:lnTo>
                    <a:pt x="376" y="7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>
              <a:off x="4387" y="1570"/>
              <a:ext cx="17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AutoShape 37"/>
            <p:cNvSpPr>
              <a:spLocks noChangeArrowheads="1"/>
            </p:cNvSpPr>
            <p:nvPr/>
          </p:nvSpPr>
          <p:spPr bwMode="auto">
            <a:xfrm>
              <a:off x="4386" y="1521"/>
              <a:ext cx="140" cy="73"/>
            </a:xfrm>
            <a:custGeom>
              <a:avLst/>
              <a:gdLst>
                <a:gd name="T0" fmla="*/ 0 w 316"/>
                <a:gd name="T1" fmla="*/ 0 h 168"/>
                <a:gd name="T2" fmla="*/ 0 w 316"/>
                <a:gd name="T3" fmla="*/ 0 h 168"/>
                <a:gd name="T4" fmla="*/ 0 w 316"/>
                <a:gd name="T5" fmla="*/ 0 h 168"/>
                <a:gd name="T6" fmla="*/ 0 w 316"/>
                <a:gd name="T7" fmla="*/ 0 h 168"/>
                <a:gd name="T8" fmla="*/ 0 w 316"/>
                <a:gd name="T9" fmla="*/ 0 h 168"/>
                <a:gd name="T10" fmla="*/ 0 w 316"/>
                <a:gd name="T11" fmla="*/ 0 h 168"/>
                <a:gd name="T12" fmla="*/ 0 w 316"/>
                <a:gd name="T13" fmla="*/ 0 h 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6"/>
                <a:gd name="T22" fmla="*/ 0 h 168"/>
                <a:gd name="T23" fmla="*/ 316 w 316"/>
                <a:gd name="T24" fmla="*/ 168 h 1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6" h="168">
                  <a:moveTo>
                    <a:pt x="0" y="167"/>
                  </a:moveTo>
                  <a:lnTo>
                    <a:pt x="78" y="149"/>
                  </a:lnTo>
                  <a:lnTo>
                    <a:pt x="145" y="124"/>
                  </a:lnTo>
                  <a:lnTo>
                    <a:pt x="199" y="97"/>
                  </a:lnTo>
                  <a:lnTo>
                    <a:pt x="242" y="69"/>
                  </a:lnTo>
                  <a:lnTo>
                    <a:pt x="298" y="21"/>
                  </a:lnTo>
                  <a:lnTo>
                    <a:pt x="31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4526" y="1522"/>
              <a:ext cx="1" cy="4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1" name="AutoShape 39"/>
            <p:cNvSpPr>
              <a:spLocks noChangeArrowheads="1"/>
            </p:cNvSpPr>
            <p:nvPr/>
          </p:nvSpPr>
          <p:spPr bwMode="auto">
            <a:xfrm>
              <a:off x="4525" y="1334"/>
              <a:ext cx="73" cy="229"/>
            </a:xfrm>
            <a:custGeom>
              <a:avLst/>
              <a:gdLst>
                <a:gd name="T0" fmla="*/ 0 w 166"/>
                <a:gd name="T1" fmla="*/ 0 h 524"/>
                <a:gd name="T2" fmla="*/ 0 w 166"/>
                <a:gd name="T3" fmla="*/ 0 h 524"/>
                <a:gd name="T4" fmla="*/ 0 w 166"/>
                <a:gd name="T5" fmla="*/ 0 h 524"/>
                <a:gd name="T6" fmla="*/ 0 w 166"/>
                <a:gd name="T7" fmla="*/ 0 h 524"/>
                <a:gd name="T8" fmla="*/ 0 w 166"/>
                <a:gd name="T9" fmla="*/ 0 h 524"/>
                <a:gd name="T10" fmla="*/ 0 w 166"/>
                <a:gd name="T11" fmla="*/ 0 h 524"/>
                <a:gd name="T12" fmla="*/ 0 w 166"/>
                <a:gd name="T13" fmla="*/ 0 h 524"/>
                <a:gd name="T14" fmla="*/ 0 w 166"/>
                <a:gd name="T15" fmla="*/ 0 h 524"/>
                <a:gd name="T16" fmla="*/ 0 w 166"/>
                <a:gd name="T17" fmla="*/ 0 h 524"/>
                <a:gd name="T18" fmla="*/ 0 w 166"/>
                <a:gd name="T19" fmla="*/ 0 h 524"/>
                <a:gd name="T20" fmla="*/ 0 w 166"/>
                <a:gd name="T21" fmla="*/ 0 h 524"/>
                <a:gd name="T22" fmla="*/ 0 w 166"/>
                <a:gd name="T23" fmla="*/ 0 h 524"/>
                <a:gd name="T24" fmla="*/ 0 w 166"/>
                <a:gd name="T25" fmla="*/ 0 h 524"/>
                <a:gd name="T26" fmla="*/ 0 w 166"/>
                <a:gd name="T27" fmla="*/ 0 h 524"/>
                <a:gd name="T28" fmla="*/ 0 w 166"/>
                <a:gd name="T29" fmla="*/ 0 h 524"/>
                <a:gd name="T30" fmla="*/ 0 w 166"/>
                <a:gd name="T31" fmla="*/ 0 h 524"/>
                <a:gd name="T32" fmla="*/ 0 w 166"/>
                <a:gd name="T33" fmla="*/ 0 h 524"/>
                <a:gd name="T34" fmla="*/ 0 w 166"/>
                <a:gd name="T35" fmla="*/ 0 h 524"/>
                <a:gd name="T36" fmla="*/ 0 w 166"/>
                <a:gd name="T37" fmla="*/ 0 h 524"/>
                <a:gd name="T38" fmla="*/ 0 w 166"/>
                <a:gd name="T39" fmla="*/ 0 h 524"/>
                <a:gd name="T40" fmla="*/ 0 w 166"/>
                <a:gd name="T41" fmla="*/ 0 h 524"/>
                <a:gd name="T42" fmla="*/ 0 w 166"/>
                <a:gd name="T43" fmla="*/ 0 h 524"/>
                <a:gd name="T44" fmla="*/ 0 w 166"/>
                <a:gd name="T45" fmla="*/ 0 h 524"/>
                <a:gd name="T46" fmla="*/ 0 w 166"/>
                <a:gd name="T47" fmla="*/ 0 h 524"/>
                <a:gd name="T48" fmla="*/ 0 w 166"/>
                <a:gd name="T49" fmla="*/ 0 h 524"/>
                <a:gd name="T50" fmla="*/ 0 w 166"/>
                <a:gd name="T51" fmla="*/ 0 h 524"/>
                <a:gd name="T52" fmla="*/ 0 w 166"/>
                <a:gd name="T53" fmla="*/ 0 h 524"/>
                <a:gd name="T54" fmla="*/ 0 w 166"/>
                <a:gd name="T55" fmla="*/ 0 h 524"/>
                <a:gd name="T56" fmla="*/ 0 w 166"/>
                <a:gd name="T57" fmla="*/ 0 h 524"/>
                <a:gd name="T58" fmla="*/ 0 w 166"/>
                <a:gd name="T59" fmla="*/ 0 h 524"/>
                <a:gd name="T60" fmla="*/ 0 w 166"/>
                <a:gd name="T61" fmla="*/ 0 h 52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6"/>
                <a:gd name="T94" fmla="*/ 0 h 524"/>
                <a:gd name="T95" fmla="*/ 166 w 166"/>
                <a:gd name="T96" fmla="*/ 524 h 52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6" h="524">
                  <a:moveTo>
                    <a:pt x="0" y="523"/>
                  </a:moveTo>
                  <a:lnTo>
                    <a:pt x="33" y="465"/>
                  </a:lnTo>
                  <a:lnTo>
                    <a:pt x="65" y="396"/>
                  </a:lnTo>
                  <a:lnTo>
                    <a:pt x="95" y="325"/>
                  </a:lnTo>
                  <a:lnTo>
                    <a:pt x="116" y="260"/>
                  </a:lnTo>
                  <a:lnTo>
                    <a:pt x="120" y="266"/>
                  </a:lnTo>
                  <a:lnTo>
                    <a:pt x="126" y="287"/>
                  </a:lnTo>
                  <a:lnTo>
                    <a:pt x="132" y="309"/>
                  </a:lnTo>
                  <a:lnTo>
                    <a:pt x="137" y="314"/>
                  </a:lnTo>
                  <a:lnTo>
                    <a:pt x="148" y="279"/>
                  </a:lnTo>
                  <a:lnTo>
                    <a:pt x="156" y="232"/>
                  </a:lnTo>
                  <a:lnTo>
                    <a:pt x="161" y="181"/>
                  </a:lnTo>
                  <a:lnTo>
                    <a:pt x="164" y="128"/>
                  </a:lnTo>
                  <a:lnTo>
                    <a:pt x="165" y="79"/>
                  </a:lnTo>
                  <a:lnTo>
                    <a:pt x="165" y="38"/>
                  </a:lnTo>
                  <a:lnTo>
                    <a:pt x="164" y="10"/>
                  </a:lnTo>
                  <a:lnTo>
                    <a:pt x="164" y="0"/>
                  </a:lnTo>
                  <a:lnTo>
                    <a:pt x="164" y="8"/>
                  </a:lnTo>
                  <a:lnTo>
                    <a:pt x="163" y="30"/>
                  </a:lnTo>
                  <a:lnTo>
                    <a:pt x="162" y="62"/>
                  </a:lnTo>
                  <a:lnTo>
                    <a:pt x="160" y="102"/>
                  </a:lnTo>
                  <a:lnTo>
                    <a:pt x="149" y="187"/>
                  </a:lnTo>
                  <a:lnTo>
                    <a:pt x="128" y="256"/>
                  </a:lnTo>
                  <a:lnTo>
                    <a:pt x="123" y="259"/>
                  </a:lnTo>
                  <a:lnTo>
                    <a:pt x="117" y="252"/>
                  </a:lnTo>
                  <a:lnTo>
                    <a:pt x="111" y="240"/>
                  </a:lnTo>
                  <a:lnTo>
                    <a:pt x="102" y="229"/>
                  </a:lnTo>
                  <a:lnTo>
                    <a:pt x="89" y="295"/>
                  </a:lnTo>
                  <a:lnTo>
                    <a:pt x="67" y="358"/>
                  </a:lnTo>
                  <a:lnTo>
                    <a:pt x="42" y="410"/>
                  </a:lnTo>
                  <a:lnTo>
                    <a:pt x="20" y="44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 flipV="1">
              <a:off x="4526" y="1503"/>
              <a:ext cx="6" cy="2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3" name="AutoShape 41"/>
            <p:cNvSpPr>
              <a:spLocks noChangeArrowheads="1"/>
            </p:cNvSpPr>
            <p:nvPr/>
          </p:nvSpPr>
          <p:spPr bwMode="auto">
            <a:xfrm>
              <a:off x="4406" y="1505"/>
              <a:ext cx="123" cy="74"/>
            </a:xfrm>
            <a:custGeom>
              <a:avLst/>
              <a:gdLst>
                <a:gd name="T0" fmla="*/ 0 w 276"/>
                <a:gd name="T1" fmla="*/ 0 h 168"/>
                <a:gd name="T2" fmla="*/ 0 w 276"/>
                <a:gd name="T3" fmla="*/ 0 h 168"/>
                <a:gd name="T4" fmla="*/ 0 w 276"/>
                <a:gd name="T5" fmla="*/ 0 h 168"/>
                <a:gd name="T6" fmla="*/ 0 w 276"/>
                <a:gd name="T7" fmla="*/ 0 h 168"/>
                <a:gd name="T8" fmla="*/ 0 w 276"/>
                <a:gd name="T9" fmla="*/ 0 h 1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168"/>
                <a:gd name="T17" fmla="*/ 276 w 276"/>
                <a:gd name="T18" fmla="*/ 168 h 1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168">
                  <a:moveTo>
                    <a:pt x="275" y="0"/>
                  </a:moveTo>
                  <a:lnTo>
                    <a:pt x="259" y="17"/>
                  </a:lnTo>
                  <a:lnTo>
                    <a:pt x="209" y="58"/>
                  </a:lnTo>
                  <a:lnTo>
                    <a:pt x="124" y="113"/>
                  </a:lnTo>
                  <a:lnTo>
                    <a:pt x="0" y="16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V="1">
              <a:off x="4407" y="1553"/>
              <a:ext cx="16" cy="2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5" name="AutoShape 43"/>
            <p:cNvSpPr>
              <a:spLocks noChangeArrowheads="1"/>
            </p:cNvSpPr>
            <p:nvPr/>
          </p:nvSpPr>
          <p:spPr bwMode="auto">
            <a:xfrm>
              <a:off x="4171" y="1398"/>
              <a:ext cx="254" cy="166"/>
            </a:xfrm>
            <a:custGeom>
              <a:avLst/>
              <a:gdLst>
                <a:gd name="T0" fmla="*/ 0 w 571"/>
                <a:gd name="T1" fmla="*/ 0 h 378"/>
                <a:gd name="T2" fmla="*/ 0 w 571"/>
                <a:gd name="T3" fmla="*/ 0 h 378"/>
                <a:gd name="T4" fmla="*/ 0 w 571"/>
                <a:gd name="T5" fmla="*/ 0 h 378"/>
                <a:gd name="T6" fmla="*/ 0 w 571"/>
                <a:gd name="T7" fmla="*/ 0 h 378"/>
                <a:gd name="T8" fmla="*/ 0 w 571"/>
                <a:gd name="T9" fmla="*/ 0 h 378"/>
                <a:gd name="T10" fmla="*/ 0 w 571"/>
                <a:gd name="T11" fmla="*/ 0 h 378"/>
                <a:gd name="T12" fmla="*/ 0 w 571"/>
                <a:gd name="T13" fmla="*/ 0 h 378"/>
                <a:gd name="T14" fmla="*/ 0 w 571"/>
                <a:gd name="T15" fmla="*/ 0 h 378"/>
                <a:gd name="T16" fmla="*/ 0 w 571"/>
                <a:gd name="T17" fmla="*/ 0 h 378"/>
                <a:gd name="T18" fmla="*/ 0 w 571"/>
                <a:gd name="T19" fmla="*/ 0 h 378"/>
                <a:gd name="T20" fmla="*/ 0 w 571"/>
                <a:gd name="T21" fmla="*/ 0 h 378"/>
                <a:gd name="T22" fmla="*/ 0 w 571"/>
                <a:gd name="T23" fmla="*/ 0 h 378"/>
                <a:gd name="T24" fmla="*/ 0 w 571"/>
                <a:gd name="T25" fmla="*/ 0 h 378"/>
                <a:gd name="T26" fmla="*/ 0 w 571"/>
                <a:gd name="T27" fmla="*/ 0 h 378"/>
                <a:gd name="T28" fmla="*/ 0 w 571"/>
                <a:gd name="T29" fmla="*/ 0 h 378"/>
                <a:gd name="T30" fmla="*/ 0 w 571"/>
                <a:gd name="T31" fmla="*/ 0 h 378"/>
                <a:gd name="T32" fmla="*/ 0 w 571"/>
                <a:gd name="T33" fmla="*/ 0 h 378"/>
                <a:gd name="T34" fmla="*/ 0 w 571"/>
                <a:gd name="T35" fmla="*/ 0 h 378"/>
                <a:gd name="T36" fmla="*/ 0 w 571"/>
                <a:gd name="T37" fmla="*/ 0 h 3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1"/>
                <a:gd name="T58" fmla="*/ 0 h 378"/>
                <a:gd name="T59" fmla="*/ 571 w 571"/>
                <a:gd name="T60" fmla="*/ 378 h 37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1" h="378">
                  <a:moveTo>
                    <a:pt x="570" y="359"/>
                  </a:moveTo>
                  <a:lnTo>
                    <a:pt x="562" y="361"/>
                  </a:lnTo>
                  <a:lnTo>
                    <a:pt x="539" y="366"/>
                  </a:lnTo>
                  <a:lnTo>
                    <a:pt x="503" y="371"/>
                  </a:lnTo>
                  <a:lnTo>
                    <a:pt x="456" y="376"/>
                  </a:lnTo>
                  <a:lnTo>
                    <a:pt x="341" y="377"/>
                  </a:lnTo>
                  <a:lnTo>
                    <a:pt x="212" y="354"/>
                  </a:lnTo>
                  <a:lnTo>
                    <a:pt x="246" y="338"/>
                  </a:lnTo>
                  <a:lnTo>
                    <a:pt x="287" y="320"/>
                  </a:lnTo>
                  <a:lnTo>
                    <a:pt x="227" y="281"/>
                  </a:lnTo>
                  <a:lnTo>
                    <a:pt x="161" y="229"/>
                  </a:lnTo>
                  <a:lnTo>
                    <a:pt x="125" y="191"/>
                  </a:lnTo>
                  <a:lnTo>
                    <a:pt x="86" y="142"/>
                  </a:lnTo>
                  <a:lnTo>
                    <a:pt x="45" y="80"/>
                  </a:lnTo>
                  <a:lnTo>
                    <a:pt x="0" y="0"/>
                  </a:lnTo>
                  <a:lnTo>
                    <a:pt x="51" y="101"/>
                  </a:lnTo>
                  <a:lnTo>
                    <a:pt x="103" y="184"/>
                  </a:lnTo>
                  <a:lnTo>
                    <a:pt x="160" y="255"/>
                  </a:lnTo>
                  <a:lnTo>
                    <a:pt x="222" y="32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6" name="AutoShape 44"/>
            <p:cNvSpPr>
              <a:spLocks noChangeArrowheads="1"/>
            </p:cNvSpPr>
            <p:nvPr/>
          </p:nvSpPr>
          <p:spPr bwMode="auto">
            <a:xfrm>
              <a:off x="4471" y="1959"/>
              <a:ext cx="130" cy="58"/>
            </a:xfrm>
            <a:custGeom>
              <a:avLst/>
              <a:gdLst>
                <a:gd name="T0" fmla="*/ 0 w 292"/>
                <a:gd name="T1" fmla="*/ 0 h 132"/>
                <a:gd name="T2" fmla="*/ 0 w 292"/>
                <a:gd name="T3" fmla="*/ 0 h 132"/>
                <a:gd name="T4" fmla="*/ 0 w 292"/>
                <a:gd name="T5" fmla="*/ 0 h 132"/>
                <a:gd name="T6" fmla="*/ 0 w 292"/>
                <a:gd name="T7" fmla="*/ 0 h 132"/>
                <a:gd name="T8" fmla="*/ 0 w 292"/>
                <a:gd name="T9" fmla="*/ 0 h 132"/>
                <a:gd name="T10" fmla="*/ 0 w 292"/>
                <a:gd name="T11" fmla="*/ 0 h 132"/>
                <a:gd name="T12" fmla="*/ 0 w 292"/>
                <a:gd name="T13" fmla="*/ 0 h 132"/>
                <a:gd name="T14" fmla="*/ 0 w 292"/>
                <a:gd name="T15" fmla="*/ 0 h 132"/>
                <a:gd name="T16" fmla="*/ 0 w 292"/>
                <a:gd name="T17" fmla="*/ 0 h 132"/>
                <a:gd name="T18" fmla="*/ 0 w 292"/>
                <a:gd name="T19" fmla="*/ 0 h 132"/>
                <a:gd name="T20" fmla="*/ 0 w 292"/>
                <a:gd name="T21" fmla="*/ 0 h 132"/>
                <a:gd name="T22" fmla="*/ 0 w 292"/>
                <a:gd name="T23" fmla="*/ 0 h 132"/>
                <a:gd name="T24" fmla="*/ 0 w 292"/>
                <a:gd name="T25" fmla="*/ 0 h 132"/>
                <a:gd name="T26" fmla="*/ 0 w 292"/>
                <a:gd name="T27" fmla="*/ 0 h 132"/>
                <a:gd name="T28" fmla="*/ 0 w 292"/>
                <a:gd name="T29" fmla="*/ 0 h 132"/>
                <a:gd name="T30" fmla="*/ 0 w 292"/>
                <a:gd name="T31" fmla="*/ 0 h 132"/>
                <a:gd name="T32" fmla="*/ 0 w 292"/>
                <a:gd name="T33" fmla="*/ 0 h 132"/>
                <a:gd name="T34" fmla="*/ 0 w 292"/>
                <a:gd name="T35" fmla="*/ 0 h 132"/>
                <a:gd name="T36" fmla="*/ 0 w 292"/>
                <a:gd name="T37" fmla="*/ 0 h 132"/>
                <a:gd name="T38" fmla="*/ 0 w 292"/>
                <a:gd name="T39" fmla="*/ 0 h 132"/>
                <a:gd name="T40" fmla="*/ 0 w 292"/>
                <a:gd name="T41" fmla="*/ 0 h 132"/>
                <a:gd name="T42" fmla="*/ 0 w 292"/>
                <a:gd name="T43" fmla="*/ 0 h 132"/>
                <a:gd name="T44" fmla="*/ 0 w 292"/>
                <a:gd name="T45" fmla="*/ 0 h 132"/>
                <a:gd name="T46" fmla="*/ 0 w 292"/>
                <a:gd name="T47" fmla="*/ 0 h 132"/>
                <a:gd name="T48" fmla="*/ 0 w 292"/>
                <a:gd name="T49" fmla="*/ 0 h 132"/>
                <a:gd name="T50" fmla="*/ 0 w 292"/>
                <a:gd name="T51" fmla="*/ 0 h 132"/>
                <a:gd name="T52" fmla="*/ 0 w 292"/>
                <a:gd name="T53" fmla="*/ 0 h 132"/>
                <a:gd name="T54" fmla="*/ 0 w 292"/>
                <a:gd name="T55" fmla="*/ 0 h 132"/>
                <a:gd name="T56" fmla="*/ 0 w 292"/>
                <a:gd name="T57" fmla="*/ 0 h 132"/>
                <a:gd name="T58" fmla="*/ 0 w 292"/>
                <a:gd name="T59" fmla="*/ 0 h 132"/>
                <a:gd name="T60" fmla="*/ 0 w 292"/>
                <a:gd name="T61" fmla="*/ 0 h 1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2"/>
                <a:gd name="T94" fmla="*/ 0 h 132"/>
                <a:gd name="T95" fmla="*/ 292 w 292"/>
                <a:gd name="T96" fmla="*/ 132 h 1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2" h="132">
                  <a:moveTo>
                    <a:pt x="25" y="1"/>
                  </a:moveTo>
                  <a:lnTo>
                    <a:pt x="42" y="0"/>
                  </a:lnTo>
                  <a:lnTo>
                    <a:pt x="73" y="0"/>
                  </a:lnTo>
                  <a:lnTo>
                    <a:pt x="113" y="0"/>
                  </a:lnTo>
                  <a:lnTo>
                    <a:pt x="156" y="0"/>
                  </a:lnTo>
                  <a:lnTo>
                    <a:pt x="198" y="0"/>
                  </a:lnTo>
                  <a:lnTo>
                    <a:pt x="235" y="0"/>
                  </a:lnTo>
                  <a:lnTo>
                    <a:pt x="261" y="1"/>
                  </a:lnTo>
                  <a:lnTo>
                    <a:pt x="270" y="1"/>
                  </a:lnTo>
                  <a:lnTo>
                    <a:pt x="285" y="9"/>
                  </a:lnTo>
                  <a:lnTo>
                    <a:pt x="291" y="24"/>
                  </a:lnTo>
                  <a:lnTo>
                    <a:pt x="285" y="40"/>
                  </a:lnTo>
                  <a:lnTo>
                    <a:pt x="266" y="47"/>
                  </a:lnTo>
                  <a:lnTo>
                    <a:pt x="227" y="48"/>
                  </a:lnTo>
                  <a:lnTo>
                    <a:pt x="203" y="63"/>
                  </a:lnTo>
                  <a:lnTo>
                    <a:pt x="194" y="82"/>
                  </a:lnTo>
                  <a:lnTo>
                    <a:pt x="189" y="104"/>
                  </a:lnTo>
                  <a:lnTo>
                    <a:pt x="179" y="123"/>
                  </a:lnTo>
                  <a:lnTo>
                    <a:pt x="158" y="131"/>
                  </a:lnTo>
                  <a:lnTo>
                    <a:pt x="139" y="122"/>
                  </a:lnTo>
                  <a:lnTo>
                    <a:pt x="131" y="98"/>
                  </a:lnTo>
                  <a:lnTo>
                    <a:pt x="122" y="71"/>
                  </a:lnTo>
                  <a:lnTo>
                    <a:pt x="105" y="55"/>
                  </a:lnTo>
                  <a:lnTo>
                    <a:pt x="86" y="50"/>
                  </a:lnTo>
                  <a:lnTo>
                    <a:pt x="55" y="48"/>
                  </a:lnTo>
                  <a:lnTo>
                    <a:pt x="25" y="47"/>
                  </a:lnTo>
                  <a:lnTo>
                    <a:pt x="1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9" y="12"/>
                  </a:lnTo>
                  <a:lnTo>
                    <a:pt x="25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AutoShape 45"/>
            <p:cNvSpPr>
              <a:spLocks noChangeArrowheads="1"/>
            </p:cNvSpPr>
            <p:nvPr/>
          </p:nvSpPr>
          <p:spPr bwMode="auto">
            <a:xfrm>
              <a:off x="4471" y="1959"/>
              <a:ext cx="130" cy="58"/>
            </a:xfrm>
            <a:custGeom>
              <a:avLst/>
              <a:gdLst>
                <a:gd name="T0" fmla="*/ 0 w 292"/>
                <a:gd name="T1" fmla="*/ 0 h 132"/>
                <a:gd name="T2" fmla="*/ 0 w 292"/>
                <a:gd name="T3" fmla="*/ 0 h 132"/>
                <a:gd name="T4" fmla="*/ 0 w 292"/>
                <a:gd name="T5" fmla="*/ 0 h 132"/>
                <a:gd name="T6" fmla="*/ 0 w 292"/>
                <a:gd name="T7" fmla="*/ 0 h 132"/>
                <a:gd name="T8" fmla="*/ 0 w 292"/>
                <a:gd name="T9" fmla="*/ 0 h 132"/>
                <a:gd name="T10" fmla="*/ 0 w 292"/>
                <a:gd name="T11" fmla="*/ 0 h 132"/>
                <a:gd name="T12" fmla="*/ 0 w 292"/>
                <a:gd name="T13" fmla="*/ 0 h 132"/>
                <a:gd name="T14" fmla="*/ 0 w 292"/>
                <a:gd name="T15" fmla="*/ 0 h 132"/>
                <a:gd name="T16" fmla="*/ 0 w 292"/>
                <a:gd name="T17" fmla="*/ 0 h 132"/>
                <a:gd name="T18" fmla="*/ 0 w 292"/>
                <a:gd name="T19" fmla="*/ 0 h 132"/>
                <a:gd name="T20" fmla="*/ 0 w 292"/>
                <a:gd name="T21" fmla="*/ 0 h 132"/>
                <a:gd name="T22" fmla="*/ 0 w 292"/>
                <a:gd name="T23" fmla="*/ 0 h 132"/>
                <a:gd name="T24" fmla="*/ 0 w 292"/>
                <a:gd name="T25" fmla="*/ 0 h 132"/>
                <a:gd name="T26" fmla="*/ 0 w 292"/>
                <a:gd name="T27" fmla="*/ 0 h 132"/>
                <a:gd name="T28" fmla="*/ 0 w 292"/>
                <a:gd name="T29" fmla="*/ 0 h 132"/>
                <a:gd name="T30" fmla="*/ 0 w 292"/>
                <a:gd name="T31" fmla="*/ 0 h 132"/>
                <a:gd name="T32" fmla="*/ 0 w 292"/>
                <a:gd name="T33" fmla="*/ 0 h 132"/>
                <a:gd name="T34" fmla="*/ 0 w 292"/>
                <a:gd name="T35" fmla="*/ 0 h 132"/>
                <a:gd name="T36" fmla="*/ 0 w 292"/>
                <a:gd name="T37" fmla="*/ 0 h 132"/>
                <a:gd name="T38" fmla="*/ 0 w 292"/>
                <a:gd name="T39" fmla="*/ 0 h 132"/>
                <a:gd name="T40" fmla="*/ 0 w 292"/>
                <a:gd name="T41" fmla="*/ 0 h 132"/>
                <a:gd name="T42" fmla="*/ 0 w 292"/>
                <a:gd name="T43" fmla="*/ 0 h 132"/>
                <a:gd name="T44" fmla="*/ 0 w 292"/>
                <a:gd name="T45" fmla="*/ 0 h 132"/>
                <a:gd name="T46" fmla="*/ 0 w 292"/>
                <a:gd name="T47" fmla="*/ 0 h 132"/>
                <a:gd name="T48" fmla="*/ 0 w 292"/>
                <a:gd name="T49" fmla="*/ 0 h 132"/>
                <a:gd name="T50" fmla="*/ 0 w 292"/>
                <a:gd name="T51" fmla="*/ 0 h 132"/>
                <a:gd name="T52" fmla="*/ 0 w 292"/>
                <a:gd name="T53" fmla="*/ 0 h 132"/>
                <a:gd name="T54" fmla="*/ 0 w 292"/>
                <a:gd name="T55" fmla="*/ 0 h 132"/>
                <a:gd name="T56" fmla="*/ 0 w 292"/>
                <a:gd name="T57" fmla="*/ 0 h 132"/>
                <a:gd name="T58" fmla="*/ 0 w 292"/>
                <a:gd name="T59" fmla="*/ 0 h 132"/>
                <a:gd name="T60" fmla="*/ 0 w 292"/>
                <a:gd name="T61" fmla="*/ 0 h 13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2"/>
                <a:gd name="T94" fmla="*/ 0 h 132"/>
                <a:gd name="T95" fmla="*/ 292 w 292"/>
                <a:gd name="T96" fmla="*/ 132 h 13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2" h="132">
                  <a:moveTo>
                    <a:pt x="25" y="1"/>
                  </a:moveTo>
                  <a:lnTo>
                    <a:pt x="42" y="0"/>
                  </a:lnTo>
                  <a:lnTo>
                    <a:pt x="73" y="0"/>
                  </a:lnTo>
                  <a:lnTo>
                    <a:pt x="113" y="0"/>
                  </a:lnTo>
                  <a:lnTo>
                    <a:pt x="156" y="0"/>
                  </a:lnTo>
                  <a:lnTo>
                    <a:pt x="198" y="0"/>
                  </a:lnTo>
                  <a:lnTo>
                    <a:pt x="235" y="0"/>
                  </a:lnTo>
                  <a:lnTo>
                    <a:pt x="261" y="1"/>
                  </a:lnTo>
                  <a:lnTo>
                    <a:pt x="270" y="1"/>
                  </a:lnTo>
                  <a:lnTo>
                    <a:pt x="285" y="9"/>
                  </a:lnTo>
                  <a:lnTo>
                    <a:pt x="291" y="24"/>
                  </a:lnTo>
                  <a:lnTo>
                    <a:pt x="285" y="40"/>
                  </a:lnTo>
                  <a:lnTo>
                    <a:pt x="266" y="47"/>
                  </a:lnTo>
                  <a:lnTo>
                    <a:pt x="227" y="48"/>
                  </a:lnTo>
                  <a:lnTo>
                    <a:pt x="203" y="63"/>
                  </a:lnTo>
                  <a:lnTo>
                    <a:pt x="194" y="82"/>
                  </a:lnTo>
                  <a:lnTo>
                    <a:pt x="189" y="104"/>
                  </a:lnTo>
                  <a:lnTo>
                    <a:pt x="179" y="123"/>
                  </a:lnTo>
                  <a:lnTo>
                    <a:pt x="158" y="131"/>
                  </a:lnTo>
                  <a:lnTo>
                    <a:pt x="139" y="122"/>
                  </a:lnTo>
                  <a:lnTo>
                    <a:pt x="131" y="98"/>
                  </a:lnTo>
                  <a:lnTo>
                    <a:pt x="122" y="71"/>
                  </a:lnTo>
                  <a:lnTo>
                    <a:pt x="105" y="55"/>
                  </a:lnTo>
                  <a:lnTo>
                    <a:pt x="86" y="50"/>
                  </a:lnTo>
                  <a:lnTo>
                    <a:pt x="55" y="48"/>
                  </a:lnTo>
                  <a:lnTo>
                    <a:pt x="25" y="47"/>
                  </a:lnTo>
                  <a:lnTo>
                    <a:pt x="12" y="47"/>
                  </a:lnTo>
                  <a:lnTo>
                    <a:pt x="0" y="41"/>
                  </a:lnTo>
                  <a:lnTo>
                    <a:pt x="0" y="27"/>
                  </a:lnTo>
                  <a:lnTo>
                    <a:pt x="9" y="12"/>
                  </a:lnTo>
                  <a:lnTo>
                    <a:pt x="25" y="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8" name="AutoShape 46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" name="AutoShape 48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AutoShape 49"/>
            <p:cNvSpPr>
              <a:spLocks noChangeArrowheads="1"/>
            </p:cNvSpPr>
            <p:nvPr/>
          </p:nvSpPr>
          <p:spPr bwMode="auto">
            <a:xfrm>
              <a:off x="4133" y="1305"/>
              <a:ext cx="153" cy="102"/>
            </a:xfrm>
            <a:custGeom>
              <a:avLst/>
              <a:gdLst>
                <a:gd name="T0" fmla="*/ 0 w 346"/>
                <a:gd name="T1" fmla="*/ 0 h 232"/>
                <a:gd name="T2" fmla="*/ 0 w 346"/>
                <a:gd name="T3" fmla="*/ 0 h 232"/>
                <a:gd name="T4" fmla="*/ 0 w 346"/>
                <a:gd name="T5" fmla="*/ 0 h 232"/>
                <a:gd name="T6" fmla="*/ 0 w 346"/>
                <a:gd name="T7" fmla="*/ 0 h 232"/>
                <a:gd name="T8" fmla="*/ 0 w 346"/>
                <a:gd name="T9" fmla="*/ 0 h 232"/>
                <a:gd name="T10" fmla="*/ 0 w 346"/>
                <a:gd name="T11" fmla="*/ 0 h 232"/>
                <a:gd name="T12" fmla="*/ 0 w 346"/>
                <a:gd name="T13" fmla="*/ 0 h 232"/>
                <a:gd name="T14" fmla="*/ 0 w 346"/>
                <a:gd name="T15" fmla="*/ 0 h 232"/>
                <a:gd name="T16" fmla="*/ 0 w 346"/>
                <a:gd name="T17" fmla="*/ 0 h 232"/>
                <a:gd name="T18" fmla="*/ 0 w 346"/>
                <a:gd name="T19" fmla="*/ 0 h 232"/>
                <a:gd name="T20" fmla="*/ 0 w 346"/>
                <a:gd name="T21" fmla="*/ 0 h 232"/>
                <a:gd name="T22" fmla="*/ 0 w 346"/>
                <a:gd name="T23" fmla="*/ 0 h 232"/>
                <a:gd name="T24" fmla="*/ 0 w 346"/>
                <a:gd name="T25" fmla="*/ 0 h 232"/>
                <a:gd name="T26" fmla="*/ 0 w 346"/>
                <a:gd name="T27" fmla="*/ 0 h 232"/>
                <a:gd name="T28" fmla="*/ 0 w 346"/>
                <a:gd name="T29" fmla="*/ 0 h 232"/>
                <a:gd name="T30" fmla="*/ 0 w 346"/>
                <a:gd name="T31" fmla="*/ 0 h 232"/>
                <a:gd name="T32" fmla="*/ 0 w 346"/>
                <a:gd name="T33" fmla="*/ 0 h 232"/>
                <a:gd name="T34" fmla="*/ 0 w 346"/>
                <a:gd name="T35" fmla="*/ 0 h 232"/>
                <a:gd name="T36" fmla="*/ 0 w 346"/>
                <a:gd name="T37" fmla="*/ 0 h 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6"/>
                <a:gd name="T58" fmla="*/ 0 h 232"/>
                <a:gd name="T59" fmla="*/ 346 w 346"/>
                <a:gd name="T60" fmla="*/ 232 h 2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6" h="232">
                  <a:moveTo>
                    <a:pt x="28" y="231"/>
                  </a:moveTo>
                  <a:lnTo>
                    <a:pt x="38" y="225"/>
                  </a:lnTo>
                  <a:lnTo>
                    <a:pt x="63" y="209"/>
                  </a:lnTo>
                  <a:lnTo>
                    <a:pt x="101" y="185"/>
                  </a:lnTo>
                  <a:lnTo>
                    <a:pt x="148" y="155"/>
                  </a:lnTo>
                  <a:lnTo>
                    <a:pt x="252" y="95"/>
                  </a:lnTo>
                  <a:lnTo>
                    <a:pt x="345" y="50"/>
                  </a:lnTo>
                  <a:lnTo>
                    <a:pt x="331" y="19"/>
                  </a:lnTo>
                  <a:lnTo>
                    <a:pt x="315" y="0"/>
                  </a:lnTo>
                  <a:lnTo>
                    <a:pt x="291" y="10"/>
                  </a:lnTo>
                  <a:lnTo>
                    <a:pt x="253" y="30"/>
                  </a:lnTo>
                  <a:lnTo>
                    <a:pt x="205" y="56"/>
                  </a:lnTo>
                  <a:lnTo>
                    <a:pt x="153" y="88"/>
                  </a:lnTo>
                  <a:lnTo>
                    <a:pt x="101" y="119"/>
                  </a:lnTo>
                  <a:lnTo>
                    <a:pt x="55" y="148"/>
                  </a:lnTo>
                  <a:lnTo>
                    <a:pt x="20" y="172"/>
                  </a:lnTo>
                  <a:lnTo>
                    <a:pt x="0" y="186"/>
                  </a:lnTo>
                  <a:lnTo>
                    <a:pt x="18" y="220"/>
                  </a:lnTo>
                  <a:lnTo>
                    <a:pt x="28" y="2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2" name="AutoShape 50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AutoShape 51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4" name="AutoShape 52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AutoShape 53"/>
            <p:cNvSpPr>
              <a:spLocks noChangeArrowheads="1"/>
            </p:cNvSpPr>
            <p:nvPr/>
          </p:nvSpPr>
          <p:spPr bwMode="auto">
            <a:xfrm>
              <a:off x="4459" y="1298"/>
              <a:ext cx="167" cy="31"/>
            </a:xfrm>
            <a:custGeom>
              <a:avLst/>
              <a:gdLst>
                <a:gd name="T0" fmla="*/ 0 w 374"/>
                <a:gd name="T1" fmla="*/ 0 h 72"/>
                <a:gd name="T2" fmla="*/ 0 w 374"/>
                <a:gd name="T3" fmla="*/ 0 h 72"/>
                <a:gd name="T4" fmla="*/ 0 w 374"/>
                <a:gd name="T5" fmla="*/ 0 h 72"/>
                <a:gd name="T6" fmla="*/ 0 w 374"/>
                <a:gd name="T7" fmla="*/ 0 h 72"/>
                <a:gd name="T8" fmla="*/ 0 w 374"/>
                <a:gd name="T9" fmla="*/ 0 h 72"/>
                <a:gd name="T10" fmla="*/ 0 w 374"/>
                <a:gd name="T11" fmla="*/ 0 h 72"/>
                <a:gd name="T12" fmla="*/ 0 w 374"/>
                <a:gd name="T13" fmla="*/ 0 h 72"/>
                <a:gd name="T14" fmla="*/ 0 w 374"/>
                <a:gd name="T15" fmla="*/ 0 h 72"/>
                <a:gd name="T16" fmla="*/ 0 w 374"/>
                <a:gd name="T17" fmla="*/ 0 h 72"/>
                <a:gd name="T18" fmla="*/ 0 w 374"/>
                <a:gd name="T19" fmla="*/ 0 h 72"/>
                <a:gd name="T20" fmla="*/ 0 w 374"/>
                <a:gd name="T21" fmla="*/ 0 h 72"/>
                <a:gd name="T22" fmla="*/ 0 w 374"/>
                <a:gd name="T23" fmla="*/ 0 h 72"/>
                <a:gd name="T24" fmla="*/ 0 w 374"/>
                <a:gd name="T25" fmla="*/ 0 h 72"/>
                <a:gd name="T26" fmla="*/ 0 w 374"/>
                <a:gd name="T27" fmla="*/ 0 h 72"/>
                <a:gd name="T28" fmla="*/ 0 w 374"/>
                <a:gd name="T29" fmla="*/ 0 h 72"/>
                <a:gd name="T30" fmla="*/ 0 w 374"/>
                <a:gd name="T31" fmla="*/ 0 h 72"/>
                <a:gd name="T32" fmla="*/ 0 w 374"/>
                <a:gd name="T33" fmla="*/ 0 h 72"/>
                <a:gd name="T34" fmla="*/ 0 w 374"/>
                <a:gd name="T35" fmla="*/ 0 h 72"/>
                <a:gd name="T36" fmla="*/ 0 w 374"/>
                <a:gd name="T37" fmla="*/ 0 h 72"/>
                <a:gd name="T38" fmla="*/ 0 w 374"/>
                <a:gd name="T39" fmla="*/ 0 h 72"/>
                <a:gd name="T40" fmla="*/ 0 w 374"/>
                <a:gd name="T41" fmla="*/ 0 h 7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4"/>
                <a:gd name="T64" fmla="*/ 0 h 72"/>
                <a:gd name="T65" fmla="*/ 374 w 374"/>
                <a:gd name="T66" fmla="*/ 72 h 7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4" h="72">
                  <a:moveTo>
                    <a:pt x="3" y="57"/>
                  </a:moveTo>
                  <a:lnTo>
                    <a:pt x="14" y="57"/>
                  </a:lnTo>
                  <a:lnTo>
                    <a:pt x="45" y="56"/>
                  </a:lnTo>
                  <a:lnTo>
                    <a:pt x="90" y="55"/>
                  </a:lnTo>
                  <a:lnTo>
                    <a:pt x="145" y="55"/>
                  </a:lnTo>
                  <a:lnTo>
                    <a:pt x="205" y="56"/>
                  </a:lnTo>
                  <a:lnTo>
                    <a:pt x="266" y="59"/>
                  </a:lnTo>
                  <a:lnTo>
                    <a:pt x="322" y="64"/>
                  </a:lnTo>
                  <a:lnTo>
                    <a:pt x="369" y="71"/>
                  </a:lnTo>
                  <a:lnTo>
                    <a:pt x="373" y="37"/>
                  </a:lnTo>
                  <a:lnTo>
                    <a:pt x="369" y="12"/>
                  </a:lnTo>
                  <a:lnTo>
                    <a:pt x="343" y="8"/>
                  </a:lnTo>
                  <a:lnTo>
                    <a:pt x="300" y="5"/>
                  </a:lnTo>
                  <a:lnTo>
                    <a:pt x="246" y="2"/>
                  </a:lnTo>
                  <a:lnTo>
                    <a:pt x="185" y="1"/>
                  </a:lnTo>
                  <a:lnTo>
                    <a:pt x="125" y="0"/>
                  </a:lnTo>
                  <a:lnTo>
                    <a:pt x="71" y="0"/>
                  </a:lnTo>
                  <a:lnTo>
                    <a:pt x="28" y="1"/>
                  </a:lnTo>
                  <a:lnTo>
                    <a:pt x="3" y="3"/>
                  </a:lnTo>
                  <a:lnTo>
                    <a:pt x="0" y="41"/>
                  </a:lnTo>
                  <a:lnTo>
                    <a:pt x="3" y="5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6" name="AutoShape 54"/>
            <p:cNvSpPr>
              <a:spLocks noChangeArrowheads="1"/>
            </p:cNvSpPr>
            <p:nvPr/>
          </p:nvSpPr>
          <p:spPr bwMode="auto">
            <a:xfrm>
              <a:off x="4432" y="1833"/>
              <a:ext cx="209" cy="136"/>
            </a:xfrm>
            <a:custGeom>
              <a:avLst/>
              <a:gdLst>
                <a:gd name="T0" fmla="*/ 0 w 471"/>
                <a:gd name="T1" fmla="*/ 0 h 311"/>
                <a:gd name="T2" fmla="*/ 0 w 471"/>
                <a:gd name="T3" fmla="*/ 0 h 311"/>
                <a:gd name="T4" fmla="*/ 0 w 471"/>
                <a:gd name="T5" fmla="*/ 0 h 311"/>
                <a:gd name="T6" fmla="*/ 0 w 471"/>
                <a:gd name="T7" fmla="*/ 0 h 311"/>
                <a:gd name="T8" fmla="*/ 0 w 471"/>
                <a:gd name="T9" fmla="*/ 0 h 311"/>
                <a:gd name="T10" fmla="*/ 0 w 471"/>
                <a:gd name="T11" fmla="*/ 0 h 311"/>
                <a:gd name="T12" fmla="*/ 0 w 471"/>
                <a:gd name="T13" fmla="*/ 0 h 311"/>
                <a:gd name="T14" fmla="*/ 0 w 471"/>
                <a:gd name="T15" fmla="*/ 0 h 311"/>
                <a:gd name="T16" fmla="*/ 0 w 471"/>
                <a:gd name="T17" fmla="*/ 0 h 311"/>
                <a:gd name="T18" fmla="*/ 0 w 471"/>
                <a:gd name="T19" fmla="*/ 0 h 311"/>
                <a:gd name="T20" fmla="*/ 0 w 471"/>
                <a:gd name="T21" fmla="*/ 0 h 311"/>
                <a:gd name="T22" fmla="*/ 0 w 471"/>
                <a:gd name="T23" fmla="*/ 0 h 311"/>
                <a:gd name="T24" fmla="*/ 0 w 471"/>
                <a:gd name="T25" fmla="*/ 0 h 311"/>
                <a:gd name="T26" fmla="*/ 0 w 471"/>
                <a:gd name="T27" fmla="*/ 0 h 311"/>
                <a:gd name="T28" fmla="*/ 0 w 471"/>
                <a:gd name="T29" fmla="*/ 0 h 311"/>
                <a:gd name="T30" fmla="*/ 0 w 471"/>
                <a:gd name="T31" fmla="*/ 0 h 311"/>
                <a:gd name="T32" fmla="*/ 0 w 471"/>
                <a:gd name="T33" fmla="*/ 0 h 311"/>
                <a:gd name="T34" fmla="*/ 0 w 471"/>
                <a:gd name="T35" fmla="*/ 0 h 311"/>
                <a:gd name="T36" fmla="*/ 0 w 471"/>
                <a:gd name="T37" fmla="*/ 0 h 311"/>
                <a:gd name="T38" fmla="*/ 0 w 471"/>
                <a:gd name="T39" fmla="*/ 0 h 311"/>
                <a:gd name="T40" fmla="*/ 0 w 471"/>
                <a:gd name="T41" fmla="*/ 0 h 311"/>
                <a:gd name="T42" fmla="*/ 0 w 471"/>
                <a:gd name="T43" fmla="*/ 0 h 311"/>
                <a:gd name="T44" fmla="*/ 0 w 471"/>
                <a:gd name="T45" fmla="*/ 0 h 311"/>
                <a:gd name="T46" fmla="*/ 0 w 471"/>
                <a:gd name="T47" fmla="*/ 0 h 311"/>
                <a:gd name="T48" fmla="*/ 0 w 471"/>
                <a:gd name="T49" fmla="*/ 0 h 311"/>
                <a:gd name="T50" fmla="*/ 0 w 471"/>
                <a:gd name="T51" fmla="*/ 0 h 311"/>
                <a:gd name="T52" fmla="*/ 0 w 471"/>
                <a:gd name="T53" fmla="*/ 0 h 311"/>
                <a:gd name="T54" fmla="*/ 0 w 471"/>
                <a:gd name="T55" fmla="*/ 0 h 311"/>
                <a:gd name="T56" fmla="*/ 0 w 471"/>
                <a:gd name="T57" fmla="*/ 0 h 311"/>
                <a:gd name="T58" fmla="*/ 0 w 471"/>
                <a:gd name="T59" fmla="*/ 0 h 311"/>
                <a:gd name="T60" fmla="*/ 0 w 471"/>
                <a:gd name="T61" fmla="*/ 0 h 311"/>
                <a:gd name="T62" fmla="*/ 0 w 471"/>
                <a:gd name="T63" fmla="*/ 0 h 311"/>
                <a:gd name="T64" fmla="*/ 0 w 471"/>
                <a:gd name="T65" fmla="*/ 0 h 311"/>
                <a:gd name="T66" fmla="*/ 0 w 471"/>
                <a:gd name="T67" fmla="*/ 0 h 311"/>
                <a:gd name="T68" fmla="*/ 0 w 471"/>
                <a:gd name="T69" fmla="*/ 0 h 311"/>
                <a:gd name="T70" fmla="*/ 0 w 471"/>
                <a:gd name="T71" fmla="*/ 0 h 311"/>
                <a:gd name="T72" fmla="*/ 0 w 471"/>
                <a:gd name="T73" fmla="*/ 0 h 311"/>
                <a:gd name="T74" fmla="*/ 0 w 471"/>
                <a:gd name="T75" fmla="*/ 0 h 311"/>
                <a:gd name="T76" fmla="*/ 0 w 471"/>
                <a:gd name="T77" fmla="*/ 0 h 311"/>
                <a:gd name="T78" fmla="*/ 0 w 471"/>
                <a:gd name="T79" fmla="*/ 0 h 311"/>
                <a:gd name="T80" fmla="*/ 0 w 471"/>
                <a:gd name="T81" fmla="*/ 0 h 3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1"/>
                <a:gd name="T124" fmla="*/ 0 h 311"/>
                <a:gd name="T125" fmla="*/ 471 w 471"/>
                <a:gd name="T126" fmla="*/ 311 h 3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1" h="311">
                  <a:moveTo>
                    <a:pt x="0" y="306"/>
                  </a:moveTo>
                  <a:lnTo>
                    <a:pt x="4" y="287"/>
                  </a:lnTo>
                  <a:lnTo>
                    <a:pt x="26" y="255"/>
                  </a:lnTo>
                  <a:lnTo>
                    <a:pt x="52" y="219"/>
                  </a:lnTo>
                  <a:lnTo>
                    <a:pt x="67" y="188"/>
                  </a:lnTo>
                  <a:lnTo>
                    <a:pt x="71" y="172"/>
                  </a:lnTo>
                  <a:lnTo>
                    <a:pt x="70" y="166"/>
                  </a:lnTo>
                  <a:lnTo>
                    <a:pt x="69" y="158"/>
                  </a:lnTo>
                  <a:lnTo>
                    <a:pt x="71" y="135"/>
                  </a:lnTo>
                  <a:lnTo>
                    <a:pt x="76" y="117"/>
                  </a:lnTo>
                  <a:lnTo>
                    <a:pt x="91" y="95"/>
                  </a:lnTo>
                  <a:lnTo>
                    <a:pt x="115" y="72"/>
                  </a:lnTo>
                  <a:lnTo>
                    <a:pt x="142" y="49"/>
                  </a:lnTo>
                  <a:lnTo>
                    <a:pt x="200" y="12"/>
                  </a:lnTo>
                  <a:lnTo>
                    <a:pt x="241" y="0"/>
                  </a:lnTo>
                  <a:lnTo>
                    <a:pt x="291" y="15"/>
                  </a:lnTo>
                  <a:lnTo>
                    <a:pt x="334" y="51"/>
                  </a:lnTo>
                  <a:lnTo>
                    <a:pt x="365" y="95"/>
                  </a:lnTo>
                  <a:lnTo>
                    <a:pt x="376" y="131"/>
                  </a:lnTo>
                  <a:lnTo>
                    <a:pt x="379" y="156"/>
                  </a:lnTo>
                  <a:lnTo>
                    <a:pt x="380" y="164"/>
                  </a:lnTo>
                  <a:lnTo>
                    <a:pt x="379" y="170"/>
                  </a:lnTo>
                  <a:lnTo>
                    <a:pt x="378" y="188"/>
                  </a:lnTo>
                  <a:lnTo>
                    <a:pt x="394" y="213"/>
                  </a:lnTo>
                  <a:lnTo>
                    <a:pt x="429" y="244"/>
                  </a:lnTo>
                  <a:lnTo>
                    <a:pt x="460" y="275"/>
                  </a:lnTo>
                  <a:lnTo>
                    <a:pt x="470" y="301"/>
                  </a:lnTo>
                  <a:lnTo>
                    <a:pt x="448" y="306"/>
                  </a:lnTo>
                  <a:lnTo>
                    <a:pt x="414" y="294"/>
                  </a:lnTo>
                  <a:lnTo>
                    <a:pt x="361" y="242"/>
                  </a:lnTo>
                  <a:lnTo>
                    <a:pt x="322" y="209"/>
                  </a:lnTo>
                  <a:lnTo>
                    <a:pt x="284" y="194"/>
                  </a:lnTo>
                  <a:lnTo>
                    <a:pt x="235" y="198"/>
                  </a:lnTo>
                  <a:lnTo>
                    <a:pt x="187" y="195"/>
                  </a:lnTo>
                  <a:lnTo>
                    <a:pt x="150" y="201"/>
                  </a:lnTo>
                  <a:lnTo>
                    <a:pt x="110" y="228"/>
                  </a:lnTo>
                  <a:lnTo>
                    <a:pt x="51" y="287"/>
                  </a:lnTo>
                  <a:lnTo>
                    <a:pt x="41" y="295"/>
                  </a:lnTo>
                  <a:lnTo>
                    <a:pt x="28" y="305"/>
                  </a:lnTo>
                  <a:lnTo>
                    <a:pt x="14" y="310"/>
                  </a:lnTo>
                  <a:lnTo>
                    <a:pt x="0" y="3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" name="AutoShape 55"/>
            <p:cNvSpPr>
              <a:spLocks noChangeArrowheads="1"/>
            </p:cNvSpPr>
            <p:nvPr/>
          </p:nvSpPr>
          <p:spPr bwMode="auto">
            <a:xfrm>
              <a:off x="4432" y="1833"/>
              <a:ext cx="209" cy="136"/>
            </a:xfrm>
            <a:custGeom>
              <a:avLst/>
              <a:gdLst>
                <a:gd name="T0" fmla="*/ 0 w 471"/>
                <a:gd name="T1" fmla="*/ 0 h 311"/>
                <a:gd name="T2" fmla="*/ 0 w 471"/>
                <a:gd name="T3" fmla="*/ 0 h 311"/>
                <a:gd name="T4" fmla="*/ 0 w 471"/>
                <a:gd name="T5" fmla="*/ 0 h 311"/>
                <a:gd name="T6" fmla="*/ 0 w 471"/>
                <a:gd name="T7" fmla="*/ 0 h 311"/>
                <a:gd name="T8" fmla="*/ 0 w 471"/>
                <a:gd name="T9" fmla="*/ 0 h 311"/>
                <a:gd name="T10" fmla="*/ 0 w 471"/>
                <a:gd name="T11" fmla="*/ 0 h 311"/>
                <a:gd name="T12" fmla="*/ 0 w 471"/>
                <a:gd name="T13" fmla="*/ 0 h 311"/>
                <a:gd name="T14" fmla="*/ 0 w 471"/>
                <a:gd name="T15" fmla="*/ 0 h 311"/>
                <a:gd name="T16" fmla="*/ 0 w 471"/>
                <a:gd name="T17" fmla="*/ 0 h 311"/>
                <a:gd name="T18" fmla="*/ 0 w 471"/>
                <a:gd name="T19" fmla="*/ 0 h 311"/>
                <a:gd name="T20" fmla="*/ 0 w 471"/>
                <a:gd name="T21" fmla="*/ 0 h 311"/>
                <a:gd name="T22" fmla="*/ 0 w 471"/>
                <a:gd name="T23" fmla="*/ 0 h 311"/>
                <a:gd name="T24" fmla="*/ 0 w 471"/>
                <a:gd name="T25" fmla="*/ 0 h 311"/>
                <a:gd name="T26" fmla="*/ 0 w 471"/>
                <a:gd name="T27" fmla="*/ 0 h 311"/>
                <a:gd name="T28" fmla="*/ 0 w 471"/>
                <a:gd name="T29" fmla="*/ 0 h 311"/>
                <a:gd name="T30" fmla="*/ 0 w 471"/>
                <a:gd name="T31" fmla="*/ 0 h 311"/>
                <a:gd name="T32" fmla="*/ 0 w 471"/>
                <a:gd name="T33" fmla="*/ 0 h 311"/>
                <a:gd name="T34" fmla="*/ 0 w 471"/>
                <a:gd name="T35" fmla="*/ 0 h 311"/>
                <a:gd name="T36" fmla="*/ 0 w 471"/>
                <a:gd name="T37" fmla="*/ 0 h 311"/>
                <a:gd name="T38" fmla="*/ 0 w 471"/>
                <a:gd name="T39" fmla="*/ 0 h 311"/>
                <a:gd name="T40" fmla="*/ 0 w 471"/>
                <a:gd name="T41" fmla="*/ 0 h 311"/>
                <a:gd name="T42" fmla="*/ 0 w 471"/>
                <a:gd name="T43" fmla="*/ 0 h 311"/>
                <a:gd name="T44" fmla="*/ 0 w 471"/>
                <a:gd name="T45" fmla="*/ 0 h 311"/>
                <a:gd name="T46" fmla="*/ 0 w 471"/>
                <a:gd name="T47" fmla="*/ 0 h 311"/>
                <a:gd name="T48" fmla="*/ 0 w 471"/>
                <a:gd name="T49" fmla="*/ 0 h 311"/>
                <a:gd name="T50" fmla="*/ 0 w 471"/>
                <a:gd name="T51" fmla="*/ 0 h 311"/>
                <a:gd name="T52" fmla="*/ 0 w 471"/>
                <a:gd name="T53" fmla="*/ 0 h 311"/>
                <a:gd name="T54" fmla="*/ 0 w 471"/>
                <a:gd name="T55" fmla="*/ 0 h 311"/>
                <a:gd name="T56" fmla="*/ 0 w 471"/>
                <a:gd name="T57" fmla="*/ 0 h 311"/>
                <a:gd name="T58" fmla="*/ 0 w 471"/>
                <a:gd name="T59" fmla="*/ 0 h 311"/>
                <a:gd name="T60" fmla="*/ 0 w 471"/>
                <a:gd name="T61" fmla="*/ 0 h 311"/>
                <a:gd name="T62" fmla="*/ 0 w 471"/>
                <a:gd name="T63" fmla="*/ 0 h 311"/>
                <a:gd name="T64" fmla="*/ 0 w 471"/>
                <a:gd name="T65" fmla="*/ 0 h 311"/>
                <a:gd name="T66" fmla="*/ 0 w 471"/>
                <a:gd name="T67" fmla="*/ 0 h 311"/>
                <a:gd name="T68" fmla="*/ 0 w 471"/>
                <a:gd name="T69" fmla="*/ 0 h 311"/>
                <a:gd name="T70" fmla="*/ 0 w 471"/>
                <a:gd name="T71" fmla="*/ 0 h 311"/>
                <a:gd name="T72" fmla="*/ 0 w 471"/>
                <a:gd name="T73" fmla="*/ 0 h 311"/>
                <a:gd name="T74" fmla="*/ 0 w 471"/>
                <a:gd name="T75" fmla="*/ 0 h 311"/>
                <a:gd name="T76" fmla="*/ 0 w 471"/>
                <a:gd name="T77" fmla="*/ 0 h 311"/>
                <a:gd name="T78" fmla="*/ 0 w 471"/>
                <a:gd name="T79" fmla="*/ 0 h 311"/>
                <a:gd name="T80" fmla="*/ 0 w 471"/>
                <a:gd name="T81" fmla="*/ 0 h 3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1"/>
                <a:gd name="T124" fmla="*/ 0 h 311"/>
                <a:gd name="T125" fmla="*/ 471 w 471"/>
                <a:gd name="T126" fmla="*/ 311 h 31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1" h="311">
                  <a:moveTo>
                    <a:pt x="0" y="306"/>
                  </a:moveTo>
                  <a:lnTo>
                    <a:pt x="4" y="287"/>
                  </a:lnTo>
                  <a:lnTo>
                    <a:pt x="26" y="255"/>
                  </a:lnTo>
                  <a:lnTo>
                    <a:pt x="52" y="219"/>
                  </a:lnTo>
                  <a:lnTo>
                    <a:pt x="67" y="188"/>
                  </a:lnTo>
                  <a:lnTo>
                    <a:pt x="71" y="172"/>
                  </a:lnTo>
                  <a:lnTo>
                    <a:pt x="70" y="166"/>
                  </a:lnTo>
                  <a:lnTo>
                    <a:pt x="69" y="158"/>
                  </a:lnTo>
                  <a:lnTo>
                    <a:pt x="71" y="135"/>
                  </a:lnTo>
                  <a:lnTo>
                    <a:pt x="76" y="117"/>
                  </a:lnTo>
                  <a:lnTo>
                    <a:pt x="91" y="95"/>
                  </a:lnTo>
                  <a:lnTo>
                    <a:pt x="115" y="72"/>
                  </a:lnTo>
                  <a:lnTo>
                    <a:pt x="142" y="49"/>
                  </a:lnTo>
                  <a:lnTo>
                    <a:pt x="200" y="12"/>
                  </a:lnTo>
                  <a:lnTo>
                    <a:pt x="241" y="0"/>
                  </a:lnTo>
                  <a:lnTo>
                    <a:pt x="291" y="15"/>
                  </a:lnTo>
                  <a:lnTo>
                    <a:pt x="334" y="51"/>
                  </a:lnTo>
                  <a:lnTo>
                    <a:pt x="365" y="95"/>
                  </a:lnTo>
                  <a:lnTo>
                    <a:pt x="376" y="131"/>
                  </a:lnTo>
                  <a:lnTo>
                    <a:pt x="379" y="156"/>
                  </a:lnTo>
                  <a:lnTo>
                    <a:pt x="380" y="164"/>
                  </a:lnTo>
                  <a:lnTo>
                    <a:pt x="379" y="170"/>
                  </a:lnTo>
                  <a:lnTo>
                    <a:pt x="378" y="188"/>
                  </a:lnTo>
                  <a:lnTo>
                    <a:pt x="394" y="213"/>
                  </a:lnTo>
                  <a:lnTo>
                    <a:pt x="429" y="244"/>
                  </a:lnTo>
                  <a:lnTo>
                    <a:pt x="460" y="275"/>
                  </a:lnTo>
                  <a:lnTo>
                    <a:pt x="470" y="301"/>
                  </a:lnTo>
                  <a:lnTo>
                    <a:pt x="448" y="306"/>
                  </a:lnTo>
                  <a:lnTo>
                    <a:pt x="414" y="294"/>
                  </a:lnTo>
                  <a:lnTo>
                    <a:pt x="361" y="242"/>
                  </a:lnTo>
                  <a:lnTo>
                    <a:pt x="322" y="209"/>
                  </a:lnTo>
                  <a:lnTo>
                    <a:pt x="284" y="194"/>
                  </a:lnTo>
                  <a:lnTo>
                    <a:pt x="235" y="198"/>
                  </a:lnTo>
                  <a:lnTo>
                    <a:pt x="187" y="195"/>
                  </a:lnTo>
                  <a:lnTo>
                    <a:pt x="150" y="201"/>
                  </a:lnTo>
                  <a:lnTo>
                    <a:pt x="110" y="228"/>
                  </a:lnTo>
                  <a:lnTo>
                    <a:pt x="51" y="287"/>
                  </a:lnTo>
                  <a:lnTo>
                    <a:pt x="41" y="295"/>
                  </a:lnTo>
                  <a:lnTo>
                    <a:pt x="28" y="305"/>
                  </a:lnTo>
                  <a:lnTo>
                    <a:pt x="14" y="310"/>
                  </a:lnTo>
                  <a:lnTo>
                    <a:pt x="0" y="30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grpSp>
        <p:nvGrpSpPr>
          <p:cNvPr id="58" name="Group 56"/>
          <p:cNvGrpSpPr>
            <a:grpSpLocks/>
          </p:cNvGrpSpPr>
          <p:nvPr/>
        </p:nvGrpSpPr>
        <p:grpSpPr bwMode="auto">
          <a:xfrm>
            <a:off x="6553200" y="4506913"/>
            <a:ext cx="1600200" cy="2003425"/>
            <a:chOff x="4150" y="2840"/>
            <a:chExt cx="907" cy="1262"/>
          </a:xfrm>
        </p:grpSpPr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217" y="3606"/>
              <a:ext cx="840" cy="4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2160" tIns="46080" rIns="92160" bIns="46080">
              <a:spAutoFit/>
            </a:bodyPr>
            <a:lstStyle/>
            <a:p>
              <a:pPr algn="ctr" eaLnBrk="1" hangingPunct="1">
                <a:lnSpc>
                  <a:spcPct val="95000"/>
                </a:lnSpc>
                <a:spcBef>
                  <a:spcPts val="1125"/>
                </a:spcBef>
                <a:buClr>
                  <a:srgbClr val="FFFFFF"/>
                </a:buClr>
                <a:buSzPct val="100000"/>
                <a:buFont typeface="Arial" charset="0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Správné</a:t>
              </a:r>
              <a:r>
                <a:rPr lang="en-GB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 </a:t>
              </a:r>
              <a:r>
                <a:rPr lang="en-GB" sz="2400" b="1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Arial" charset="0"/>
                </a:rPr>
                <a:t>umístění</a:t>
              </a:r>
              <a:endParaRPr lang="en-GB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" name="AutoShape 5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" name="AutoShape 59"/>
            <p:cNvSpPr>
              <a:spLocks noChangeArrowheads="1"/>
            </p:cNvSpPr>
            <p:nvPr/>
          </p:nvSpPr>
          <p:spPr bwMode="auto">
            <a:xfrm>
              <a:off x="4170" y="2872"/>
              <a:ext cx="879" cy="679"/>
            </a:xfrm>
            <a:custGeom>
              <a:avLst/>
              <a:gdLst>
                <a:gd name="T0" fmla="*/ 0 w 2165"/>
                <a:gd name="T1" fmla="*/ 0 h 1642"/>
                <a:gd name="T2" fmla="*/ 0 w 2165"/>
                <a:gd name="T3" fmla="*/ 0 h 1642"/>
                <a:gd name="T4" fmla="*/ 0 w 2165"/>
                <a:gd name="T5" fmla="*/ 0 h 1642"/>
                <a:gd name="T6" fmla="*/ 0 w 2165"/>
                <a:gd name="T7" fmla="*/ 0 h 1642"/>
                <a:gd name="T8" fmla="*/ 0 w 2165"/>
                <a:gd name="T9" fmla="*/ 0 h 1642"/>
                <a:gd name="T10" fmla="*/ 0 w 2165"/>
                <a:gd name="T11" fmla="*/ 0 h 1642"/>
                <a:gd name="T12" fmla="*/ 0 w 2165"/>
                <a:gd name="T13" fmla="*/ 0 h 1642"/>
                <a:gd name="T14" fmla="*/ 0 w 2165"/>
                <a:gd name="T15" fmla="*/ 0 h 1642"/>
                <a:gd name="T16" fmla="*/ 0 w 2165"/>
                <a:gd name="T17" fmla="*/ 0 h 1642"/>
                <a:gd name="T18" fmla="*/ 0 w 2165"/>
                <a:gd name="T19" fmla="*/ 0 h 1642"/>
                <a:gd name="T20" fmla="*/ 0 w 2165"/>
                <a:gd name="T21" fmla="*/ 0 h 1642"/>
                <a:gd name="T22" fmla="*/ 0 w 2165"/>
                <a:gd name="T23" fmla="*/ 0 h 1642"/>
                <a:gd name="T24" fmla="*/ 0 w 2165"/>
                <a:gd name="T25" fmla="*/ 0 h 1642"/>
                <a:gd name="T26" fmla="*/ 0 w 2165"/>
                <a:gd name="T27" fmla="*/ 0 h 1642"/>
                <a:gd name="T28" fmla="*/ 0 w 2165"/>
                <a:gd name="T29" fmla="*/ 0 h 1642"/>
                <a:gd name="T30" fmla="*/ 0 w 2165"/>
                <a:gd name="T31" fmla="*/ 0 h 1642"/>
                <a:gd name="T32" fmla="*/ 0 w 2165"/>
                <a:gd name="T33" fmla="*/ 0 h 1642"/>
                <a:gd name="T34" fmla="*/ 0 w 2165"/>
                <a:gd name="T35" fmla="*/ 0 h 1642"/>
                <a:gd name="T36" fmla="*/ 0 w 2165"/>
                <a:gd name="T37" fmla="*/ 0 h 1642"/>
                <a:gd name="T38" fmla="*/ 0 w 2165"/>
                <a:gd name="T39" fmla="*/ 0 h 1642"/>
                <a:gd name="T40" fmla="*/ 0 w 2165"/>
                <a:gd name="T41" fmla="*/ 0 h 1642"/>
                <a:gd name="T42" fmla="*/ 0 w 2165"/>
                <a:gd name="T43" fmla="*/ 0 h 1642"/>
                <a:gd name="T44" fmla="*/ 0 w 2165"/>
                <a:gd name="T45" fmla="*/ 0 h 1642"/>
                <a:gd name="T46" fmla="*/ 0 w 2165"/>
                <a:gd name="T47" fmla="*/ 0 h 1642"/>
                <a:gd name="T48" fmla="*/ 0 w 2165"/>
                <a:gd name="T49" fmla="*/ 0 h 1642"/>
                <a:gd name="T50" fmla="*/ 0 w 2165"/>
                <a:gd name="T51" fmla="*/ 0 h 1642"/>
                <a:gd name="T52" fmla="*/ 0 w 2165"/>
                <a:gd name="T53" fmla="*/ 0 h 1642"/>
                <a:gd name="T54" fmla="*/ 0 w 2165"/>
                <a:gd name="T55" fmla="*/ 0 h 1642"/>
                <a:gd name="T56" fmla="*/ 0 w 2165"/>
                <a:gd name="T57" fmla="*/ 0 h 1642"/>
                <a:gd name="T58" fmla="*/ 0 w 2165"/>
                <a:gd name="T59" fmla="*/ 0 h 1642"/>
                <a:gd name="T60" fmla="*/ 0 w 2165"/>
                <a:gd name="T61" fmla="*/ 0 h 1642"/>
                <a:gd name="T62" fmla="*/ 0 w 2165"/>
                <a:gd name="T63" fmla="*/ 0 h 1642"/>
                <a:gd name="T64" fmla="*/ 0 w 2165"/>
                <a:gd name="T65" fmla="*/ 0 h 16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65"/>
                <a:gd name="T100" fmla="*/ 0 h 1642"/>
                <a:gd name="T101" fmla="*/ 2165 w 2165"/>
                <a:gd name="T102" fmla="*/ 1642 h 164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65" h="1642">
                  <a:moveTo>
                    <a:pt x="400" y="74"/>
                  </a:moveTo>
                  <a:lnTo>
                    <a:pt x="480" y="41"/>
                  </a:lnTo>
                  <a:lnTo>
                    <a:pt x="557" y="22"/>
                  </a:lnTo>
                  <a:lnTo>
                    <a:pt x="633" y="12"/>
                  </a:lnTo>
                  <a:lnTo>
                    <a:pt x="709" y="9"/>
                  </a:lnTo>
                  <a:lnTo>
                    <a:pt x="866" y="12"/>
                  </a:lnTo>
                  <a:lnTo>
                    <a:pt x="1037" y="8"/>
                  </a:lnTo>
                  <a:lnTo>
                    <a:pt x="1146" y="0"/>
                  </a:lnTo>
                  <a:lnTo>
                    <a:pt x="1248" y="0"/>
                  </a:lnTo>
                  <a:lnTo>
                    <a:pt x="1341" y="7"/>
                  </a:lnTo>
                  <a:lnTo>
                    <a:pt x="1424" y="18"/>
                  </a:lnTo>
                  <a:lnTo>
                    <a:pt x="1492" y="30"/>
                  </a:lnTo>
                  <a:lnTo>
                    <a:pt x="1544" y="42"/>
                  </a:lnTo>
                  <a:lnTo>
                    <a:pt x="1577" y="51"/>
                  </a:lnTo>
                  <a:lnTo>
                    <a:pt x="1589" y="54"/>
                  </a:lnTo>
                  <a:lnTo>
                    <a:pt x="1686" y="80"/>
                  </a:lnTo>
                  <a:lnTo>
                    <a:pt x="1771" y="118"/>
                  </a:lnTo>
                  <a:lnTo>
                    <a:pt x="1846" y="166"/>
                  </a:lnTo>
                  <a:lnTo>
                    <a:pt x="1910" y="222"/>
                  </a:lnTo>
                  <a:lnTo>
                    <a:pt x="2012" y="351"/>
                  </a:lnTo>
                  <a:lnTo>
                    <a:pt x="2082" y="490"/>
                  </a:lnTo>
                  <a:lnTo>
                    <a:pt x="2126" y="624"/>
                  </a:lnTo>
                  <a:lnTo>
                    <a:pt x="2151" y="738"/>
                  </a:lnTo>
                  <a:lnTo>
                    <a:pt x="2157" y="783"/>
                  </a:lnTo>
                  <a:lnTo>
                    <a:pt x="2161" y="818"/>
                  </a:lnTo>
                  <a:lnTo>
                    <a:pt x="2163" y="840"/>
                  </a:lnTo>
                  <a:lnTo>
                    <a:pt x="2164" y="848"/>
                  </a:lnTo>
                  <a:lnTo>
                    <a:pt x="2161" y="940"/>
                  </a:lnTo>
                  <a:lnTo>
                    <a:pt x="2149" y="1054"/>
                  </a:lnTo>
                  <a:lnTo>
                    <a:pt x="2122" y="1180"/>
                  </a:lnTo>
                  <a:lnTo>
                    <a:pt x="2079" y="1308"/>
                  </a:lnTo>
                  <a:lnTo>
                    <a:pt x="2016" y="1426"/>
                  </a:lnTo>
                  <a:lnTo>
                    <a:pt x="1931" y="1525"/>
                  </a:lnTo>
                  <a:lnTo>
                    <a:pt x="1880" y="1563"/>
                  </a:lnTo>
                  <a:lnTo>
                    <a:pt x="1821" y="1593"/>
                  </a:lnTo>
                  <a:lnTo>
                    <a:pt x="1755" y="1612"/>
                  </a:lnTo>
                  <a:lnTo>
                    <a:pt x="1683" y="1620"/>
                  </a:lnTo>
                  <a:lnTo>
                    <a:pt x="1597" y="1619"/>
                  </a:lnTo>
                  <a:lnTo>
                    <a:pt x="1528" y="1616"/>
                  </a:lnTo>
                  <a:lnTo>
                    <a:pt x="1468" y="1611"/>
                  </a:lnTo>
                  <a:lnTo>
                    <a:pt x="1414" y="1608"/>
                  </a:lnTo>
                  <a:lnTo>
                    <a:pt x="1361" y="1607"/>
                  </a:lnTo>
                  <a:lnTo>
                    <a:pt x="1302" y="1610"/>
                  </a:lnTo>
                  <a:lnTo>
                    <a:pt x="1233" y="1619"/>
                  </a:lnTo>
                  <a:lnTo>
                    <a:pt x="1148" y="1635"/>
                  </a:lnTo>
                  <a:lnTo>
                    <a:pt x="1102" y="1641"/>
                  </a:lnTo>
                  <a:lnTo>
                    <a:pt x="1060" y="1639"/>
                  </a:lnTo>
                  <a:lnTo>
                    <a:pt x="949" y="1620"/>
                  </a:lnTo>
                  <a:lnTo>
                    <a:pt x="849" y="1612"/>
                  </a:lnTo>
                  <a:lnTo>
                    <a:pt x="758" y="1611"/>
                  </a:lnTo>
                  <a:lnTo>
                    <a:pt x="676" y="1614"/>
                  </a:lnTo>
                  <a:lnTo>
                    <a:pt x="531" y="1618"/>
                  </a:lnTo>
                  <a:lnTo>
                    <a:pt x="403" y="1601"/>
                  </a:lnTo>
                  <a:lnTo>
                    <a:pt x="362" y="1588"/>
                  </a:lnTo>
                  <a:lnTo>
                    <a:pt x="305" y="1556"/>
                  </a:lnTo>
                  <a:lnTo>
                    <a:pt x="238" y="1504"/>
                  </a:lnTo>
                  <a:lnTo>
                    <a:pt x="168" y="1427"/>
                  </a:lnTo>
                  <a:lnTo>
                    <a:pt x="102" y="1324"/>
                  </a:lnTo>
                  <a:lnTo>
                    <a:pt x="47" y="1193"/>
                  </a:lnTo>
                  <a:lnTo>
                    <a:pt x="11" y="1029"/>
                  </a:lnTo>
                  <a:lnTo>
                    <a:pt x="0" y="831"/>
                  </a:lnTo>
                  <a:lnTo>
                    <a:pt x="45" y="584"/>
                  </a:lnTo>
                  <a:lnTo>
                    <a:pt x="127" y="367"/>
                  </a:lnTo>
                  <a:lnTo>
                    <a:pt x="181" y="273"/>
                  </a:lnTo>
                  <a:lnTo>
                    <a:pt x="245" y="192"/>
                  </a:lnTo>
                  <a:lnTo>
                    <a:pt x="318" y="125"/>
                  </a:lnTo>
                  <a:lnTo>
                    <a:pt x="400" y="74"/>
                  </a:lnTo>
                </a:path>
              </a:pathLst>
            </a:custGeom>
            <a:solidFill>
              <a:srgbClr val="FCD9CD"/>
            </a:solidFill>
            <a:ln w="126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2" name="AutoShape 60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solidFill>
              <a:srgbClr val="ECEC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" name="AutoShape 61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solidFill>
              <a:srgbClr val="F48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4" name="AutoShape 62"/>
            <p:cNvSpPr>
              <a:spLocks noChangeArrowheads="1"/>
            </p:cNvSpPr>
            <p:nvPr/>
          </p:nvSpPr>
          <p:spPr bwMode="auto">
            <a:xfrm>
              <a:off x="4350" y="3035"/>
              <a:ext cx="376" cy="314"/>
            </a:xfrm>
            <a:custGeom>
              <a:avLst/>
              <a:gdLst>
                <a:gd name="T0" fmla="*/ 0 w 927"/>
                <a:gd name="T1" fmla="*/ 0 h 758"/>
                <a:gd name="T2" fmla="*/ 0 w 927"/>
                <a:gd name="T3" fmla="*/ 0 h 758"/>
                <a:gd name="T4" fmla="*/ 0 w 927"/>
                <a:gd name="T5" fmla="*/ 0 h 758"/>
                <a:gd name="T6" fmla="*/ 0 w 927"/>
                <a:gd name="T7" fmla="*/ 0 h 758"/>
                <a:gd name="T8" fmla="*/ 0 w 927"/>
                <a:gd name="T9" fmla="*/ 0 h 758"/>
                <a:gd name="T10" fmla="*/ 0 w 927"/>
                <a:gd name="T11" fmla="*/ 0 h 758"/>
                <a:gd name="T12" fmla="*/ 0 w 927"/>
                <a:gd name="T13" fmla="*/ 0 h 758"/>
                <a:gd name="T14" fmla="*/ 0 w 927"/>
                <a:gd name="T15" fmla="*/ 0 h 758"/>
                <a:gd name="T16" fmla="*/ 0 w 927"/>
                <a:gd name="T17" fmla="*/ 0 h 758"/>
                <a:gd name="T18" fmla="*/ 0 w 927"/>
                <a:gd name="T19" fmla="*/ 0 h 758"/>
                <a:gd name="T20" fmla="*/ 0 w 927"/>
                <a:gd name="T21" fmla="*/ 0 h 758"/>
                <a:gd name="T22" fmla="*/ 0 w 927"/>
                <a:gd name="T23" fmla="*/ 0 h 758"/>
                <a:gd name="T24" fmla="*/ 0 w 927"/>
                <a:gd name="T25" fmla="*/ 0 h 758"/>
                <a:gd name="T26" fmla="*/ 0 w 927"/>
                <a:gd name="T27" fmla="*/ 0 h 758"/>
                <a:gd name="T28" fmla="*/ 0 w 927"/>
                <a:gd name="T29" fmla="*/ 0 h 758"/>
                <a:gd name="T30" fmla="*/ 0 w 927"/>
                <a:gd name="T31" fmla="*/ 0 h 758"/>
                <a:gd name="T32" fmla="*/ 0 w 927"/>
                <a:gd name="T33" fmla="*/ 0 h 758"/>
                <a:gd name="T34" fmla="*/ 0 w 927"/>
                <a:gd name="T35" fmla="*/ 0 h 758"/>
                <a:gd name="T36" fmla="*/ 0 w 927"/>
                <a:gd name="T37" fmla="*/ 0 h 758"/>
                <a:gd name="T38" fmla="*/ 0 w 927"/>
                <a:gd name="T39" fmla="*/ 0 h 758"/>
                <a:gd name="T40" fmla="*/ 0 w 927"/>
                <a:gd name="T41" fmla="*/ 0 h 758"/>
                <a:gd name="T42" fmla="*/ 0 w 927"/>
                <a:gd name="T43" fmla="*/ 0 h 758"/>
                <a:gd name="T44" fmla="*/ 0 w 927"/>
                <a:gd name="T45" fmla="*/ 0 h 758"/>
                <a:gd name="T46" fmla="*/ 0 w 927"/>
                <a:gd name="T47" fmla="*/ 0 h 758"/>
                <a:gd name="T48" fmla="*/ 0 w 927"/>
                <a:gd name="T49" fmla="*/ 0 h 758"/>
                <a:gd name="T50" fmla="*/ 0 w 927"/>
                <a:gd name="T51" fmla="*/ 0 h 758"/>
                <a:gd name="T52" fmla="*/ 0 w 927"/>
                <a:gd name="T53" fmla="*/ 0 h 758"/>
                <a:gd name="T54" fmla="*/ 0 w 927"/>
                <a:gd name="T55" fmla="*/ 0 h 758"/>
                <a:gd name="T56" fmla="*/ 0 w 927"/>
                <a:gd name="T57" fmla="*/ 0 h 758"/>
                <a:gd name="T58" fmla="*/ 0 w 927"/>
                <a:gd name="T59" fmla="*/ 0 h 758"/>
                <a:gd name="T60" fmla="*/ 0 w 927"/>
                <a:gd name="T61" fmla="*/ 0 h 758"/>
                <a:gd name="T62" fmla="*/ 0 w 927"/>
                <a:gd name="T63" fmla="*/ 0 h 758"/>
                <a:gd name="T64" fmla="*/ 0 w 927"/>
                <a:gd name="T65" fmla="*/ 0 h 758"/>
                <a:gd name="T66" fmla="*/ 0 w 927"/>
                <a:gd name="T67" fmla="*/ 0 h 758"/>
                <a:gd name="T68" fmla="*/ 0 w 927"/>
                <a:gd name="T69" fmla="*/ 0 h 758"/>
                <a:gd name="T70" fmla="*/ 0 w 927"/>
                <a:gd name="T71" fmla="*/ 0 h 758"/>
                <a:gd name="T72" fmla="*/ 0 w 927"/>
                <a:gd name="T73" fmla="*/ 0 h 758"/>
                <a:gd name="T74" fmla="*/ 0 w 927"/>
                <a:gd name="T75" fmla="*/ 0 h 758"/>
                <a:gd name="T76" fmla="*/ 0 w 927"/>
                <a:gd name="T77" fmla="*/ 0 h 75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927"/>
                <a:gd name="T118" fmla="*/ 0 h 758"/>
                <a:gd name="T119" fmla="*/ 927 w 927"/>
                <a:gd name="T120" fmla="*/ 758 h 75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927" h="758">
                  <a:moveTo>
                    <a:pt x="86" y="26"/>
                  </a:moveTo>
                  <a:lnTo>
                    <a:pt x="148" y="11"/>
                  </a:lnTo>
                  <a:lnTo>
                    <a:pt x="221" y="2"/>
                  </a:lnTo>
                  <a:lnTo>
                    <a:pt x="298" y="0"/>
                  </a:lnTo>
                  <a:lnTo>
                    <a:pt x="374" y="1"/>
                  </a:lnTo>
                  <a:lnTo>
                    <a:pt x="443" y="5"/>
                  </a:lnTo>
                  <a:lnTo>
                    <a:pt x="499" y="10"/>
                  </a:lnTo>
                  <a:lnTo>
                    <a:pt x="537" y="14"/>
                  </a:lnTo>
                  <a:lnTo>
                    <a:pt x="551" y="15"/>
                  </a:lnTo>
                  <a:lnTo>
                    <a:pt x="700" y="42"/>
                  </a:lnTo>
                  <a:lnTo>
                    <a:pt x="822" y="108"/>
                  </a:lnTo>
                  <a:lnTo>
                    <a:pt x="868" y="155"/>
                  </a:lnTo>
                  <a:lnTo>
                    <a:pt x="903" y="211"/>
                  </a:lnTo>
                  <a:lnTo>
                    <a:pt x="922" y="276"/>
                  </a:lnTo>
                  <a:lnTo>
                    <a:pt x="926" y="350"/>
                  </a:lnTo>
                  <a:lnTo>
                    <a:pt x="920" y="393"/>
                  </a:lnTo>
                  <a:lnTo>
                    <a:pt x="903" y="448"/>
                  </a:lnTo>
                  <a:lnTo>
                    <a:pt x="875" y="510"/>
                  </a:lnTo>
                  <a:lnTo>
                    <a:pt x="836" y="575"/>
                  </a:lnTo>
                  <a:lnTo>
                    <a:pt x="788" y="637"/>
                  </a:lnTo>
                  <a:lnTo>
                    <a:pt x="731" y="692"/>
                  </a:lnTo>
                  <a:lnTo>
                    <a:pt x="667" y="734"/>
                  </a:lnTo>
                  <a:lnTo>
                    <a:pt x="595" y="757"/>
                  </a:lnTo>
                  <a:lnTo>
                    <a:pt x="557" y="757"/>
                  </a:lnTo>
                  <a:lnTo>
                    <a:pt x="498" y="751"/>
                  </a:lnTo>
                  <a:lnTo>
                    <a:pt x="425" y="738"/>
                  </a:lnTo>
                  <a:lnTo>
                    <a:pt x="344" y="714"/>
                  </a:lnTo>
                  <a:lnTo>
                    <a:pt x="260" y="679"/>
                  </a:lnTo>
                  <a:lnTo>
                    <a:pt x="179" y="631"/>
                  </a:lnTo>
                  <a:lnTo>
                    <a:pt x="108" y="567"/>
                  </a:lnTo>
                  <a:lnTo>
                    <a:pt x="52" y="486"/>
                  </a:lnTo>
                  <a:lnTo>
                    <a:pt x="37" y="448"/>
                  </a:lnTo>
                  <a:lnTo>
                    <a:pt x="21" y="394"/>
                  </a:lnTo>
                  <a:lnTo>
                    <a:pt x="8" y="329"/>
                  </a:lnTo>
                  <a:lnTo>
                    <a:pt x="0" y="260"/>
                  </a:lnTo>
                  <a:lnTo>
                    <a:pt x="1" y="189"/>
                  </a:lnTo>
                  <a:lnTo>
                    <a:pt x="14" y="124"/>
                  </a:lnTo>
                  <a:lnTo>
                    <a:pt x="41" y="67"/>
                  </a:lnTo>
                  <a:lnTo>
                    <a:pt x="86" y="2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" name="AutoShape 63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6" name="AutoShape 64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AutoShape 65"/>
            <p:cNvSpPr>
              <a:spLocks noChangeArrowheads="1"/>
            </p:cNvSpPr>
            <p:nvPr/>
          </p:nvSpPr>
          <p:spPr bwMode="auto">
            <a:xfrm>
              <a:off x="4511" y="3046"/>
              <a:ext cx="197" cy="229"/>
            </a:xfrm>
            <a:custGeom>
              <a:avLst/>
              <a:gdLst>
                <a:gd name="T0" fmla="*/ 0 w 485"/>
                <a:gd name="T1" fmla="*/ 0 h 554"/>
                <a:gd name="T2" fmla="*/ 0 w 485"/>
                <a:gd name="T3" fmla="*/ 0 h 554"/>
                <a:gd name="T4" fmla="*/ 0 w 485"/>
                <a:gd name="T5" fmla="*/ 0 h 554"/>
                <a:gd name="T6" fmla="*/ 0 w 485"/>
                <a:gd name="T7" fmla="*/ 0 h 554"/>
                <a:gd name="T8" fmla="*/ 0 w 485"/>
                <a:gd name="T9" fmla="*/ 0 h 554"/>
                <a:gd name="T10" fmla="*/ 0 w 485"/>
                <a:gd name="T11" fmla="*/ 0 h 554"/>
                <a:gd name="T12" fmla="*/ 0 w 485"/>
                <a:gd name="T13" fmla="*/ 0 h 554"/>
                <a:gd name="T14" fmla="*/ 0 w 485"/>
                <a:gd name="T15" fmla="*/ 0 h 554"/>
                <a:gd name="T16" fmla="*/ 0 w 485"/>
                <a:gd name="T17" fmla="*/ 0 h 554"/>
                <a:gd name="T18" fmla="*/ 0 w 485"/>
                <a:gd name="T19" fmla="*/ 0 h 554"/>
                <a:gd name="T20" fmla="*/ 0 w 485"/>
                <a:gd name="T21" fmla="*/ 0 h 554"/>
                <a:gd name="T22" fmla="*/ 0 w 485"/>
                <a:gd name="T23" fmla="*/ 0 h 554"/>
                <a:gd name="T24" fmla="*/ 0 w 485"/>
                <a:gd name="T25" fmla="*/ 0 h 554"/>
                <a:gd name="T26" fmla="*/ 0 w 485"/>
                <a:gd name="T27" fmla="*/ 0 h 554"/>
                <a:gd name="T28" fmla="*/ 0 w 485"/>
                <a:gd name="T29" fmla="*/ 0 h 554"/>
                <a:gd name="T30" fmla="*/ 0 w 485"/>
                <a:gd name="T31" fmla="*/ 0 h 554"/>
                <a:gd name="T32" fmla="*/ 0 w 485"/>
                <a:gd name="T33" fmla="*/ 0 h 554"/>
                <a:gd name="T34" fmla="*/ 0 w 485"/>
                <a:gd name="T35" fmla="*/ 0 h 554"/>
                <a:gd name="T36" fmla="*/ 0 w 485"/>
                <a:gd name="T37" fmla="*/ 0 h 554"/>
                <a:gd name="T38" fmla="*/ 0 w 485"/>
                <a:gd name="T39" fmla="*/ 0 h 554"/>
                <a:gd name="T40" fmla="*/ 0 w 485"/>
                <a:gd name="T41" fmla="*/ 0 h 554"/>
                <a:gd name="T42" fmla="*/ 0 w 485"/>
                <a:gd name="T43" fmla="*/ 0 h 554"/>
                <a:gd name="T44" fmla="*/ 0 w 485"/>
                <a:gd name="T45" fmla="*/ 0 h 554"/>
                <a:gd name="T46" fmla="*/ 0 w 485"/>
                <a:gd name="T47" fmla="*/ 0 h 554"/>
                <a:gd name="T48" fmla="*/ 0 w 485"/>
                <a:gd name="T49" fmla="*/ 0 h 554"/>
                <a:gd name="T50" fmla="*/ 0 w 485"/>
                <a:gd name="T51" fmla="*/ 0 h 554"/>
                <a:gd name="T52" fmla="*/ 0 w 485"/>
                <a:gd name="T53" fmla="*/ 0 h 554"/>
                <a:gd name="T54" fmla="*/ 0 w 485"/>
                <a:gd name="T55" fmla="*/ 0 h 554"/>
                <a:gd name="T56" fmla="*/ 0 w 485"/>
                <a:gd name="T57" fmla="*/ 0 h 554"/>
                <a:gd name="T58" fmla="*/ 0 w 485"/>
                <a:gd name="T59" fmla="*/ 0 h 554"/>
                <a:gd name="T60" fmla="*/ 0 w 485"/>
                <a:gd name="T61" fmla="*/ 0 h 554"/>
                <a:gd name="T62" fmla="*/ 0 w 485"/>
                <a:gd name="T63" fmla="*/ 0 h 554"/>
                <a:gd name="T64" fmla="*/ 0 w 485"/>
                <a:gd name="T65" fmla="*/ 0 h 554"/>
                <a:gd name="T66" fmla="*/ 0 w 485"/>
                <a:gd name="T67" fmla="*/ 0 h 554"/>
                <a:gd name="T68" fmla="*/ 0 w 485"/>
                <a:gd name="T69" fmla="*/ 0 h 554"/>
                <a:gd name="T70" fmla="*/ 0 w 485"/>
                <a:gd name="T71" fmla="*/ 0 h 554"/>
                <a:gd name="T72" fmla="*/ 0 w 485"/>
                <a:gd name="T73" fmla="*/ 0 h 554"/>
                <a:gd name="T74" fmla="*/ 0 w 485"/>
                <a:gd name="T75" fmla="*/ 0 h 554"/>
                <a:gd name="T76" fmla="*/ 0 w 485"/>
                <a:gd name="T77" fmla="*/ 0 h 554"/>
                <a:gd name="T78" fmla="*/ 0 w 485"/>
                <a:gd name="T79" fmla="*/ 0 h 554"/>
                <a:gd name="T80" fmla="*/ 0 w 485"/>
                <a:gd name="T81" fmla="*/ 0 h 554"/>
                <a:gd name="T82" fmla="*/ 0 w 485"/>
                <a:gd name="T83" fmla="*/ 0 h 554"/>
                <a:gd name="T84" fmla="*/ 0 w 485"/>
                <a:gd name="T85" fmla="*/ 0 h 554"/>
                <a:gd name="T86" fmla="*/ 0 w 485"/>
                <a:gd name="T87" fmla="*/ 0 h 554"/>
                <a:gd name="T88" fmla="*/ 0 w 485"/>
                <a:gd name="T89" fmla="*/ 0 h 554"/>
                <a:gd name="T90" fmla="*/ 0 w 485"/>
                <a:gd name="T91" fmla="*/ 0 h 554"/>
                <a:gd name="T92" fmla="*/ 0 w 485"/>
                <a:gd name="T93" fmla="*/ 0 h 554"/>
                <a:gd name="T94" fmla="*/ 0 w 485"/>
                <a:gd name="T95" fmla="*/ 0 h 554"/>
                <a:gd name="T96" fmla="*/ 0 w 485"/>
                <a:gd name="T97" fmla="*/ 0 h 554"/>
                <a:gd name="T98" fmla="*/ 0 w 485"/>
                <a:gd name="T99" fmla="*/ 0 h 554"/>
                <a:gd name="T100" fmla="*/ 0 w 485"/>
                <a:gd name="T101" fmla="*/ 0 h 554"/>
                <a:gd name="T102" fmla="*/ 0 w 485"/>
                <a:gd name="T103" fmla="*/ 0 h 554"/>
                <a:gd name="T104" fmla="*/ 0 w 485"/>
                <a:gd name="T105" fmla="*/ 0 h 554"/>
                <a:gd name="T106" fmla="*/ 0 w 485"/>
                <a:gd name="T107" fmla="*/ 0 h 554"/>
                <a:gd name="T108" fmla="*/ 0 w 485"/>
                <a:gd name="T109" fmla="*/ 0 h 554"/>
                <a:gd name="T110" fmla="*/ 0 w 485"/>
                <a:gd name="T111" fmla="*/ 0 h 554"/>
                <a:gd name="T112" fmla="*/ 0 w 485"/>
                <a:gd name="T113" fmla="*/ 0 h 554"/>
                <a:gd name="T114" fmla="*/ 0 w 485"/>
                <a:gd name="T115" fmla="*/ 0 h 554"/>
                <a:gd name="T116" fmla="*/ 0 w 485"/>
                <a:gd name="T117" fmla="*/ 0 h 554"/>
                <a:gd name="T118" fmla="*/ 0 w 485"/>
                <a:gd name="T119" fmla="*/ 0 h 554"/>
                <a:gd name="T120" fmla="*/ 0 w 485"/>
                <a:gd name="T121" fmla="*/ 0 h 554"/>
                <a:gd name="T122" fmla="*/ 0 w 485"/>
                <a:gd name="T123" fmla="*/ 0 h 554"/>
                <a:gd name="T124" fmla="*/ 0 w 485"/>
                <a:gd name="T125" fmla="*/ 0 h 5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5"/>
                <a:gd name="T190" fmla="*/ 0 h 554"/>
                <a:gd name="T191" fmla="*/ 485 w 485"/>
                <a:gd name="T192" fmla="*/ 554 h 5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5" h="554">
                  <a:moveTo>
                    <a:pt x="174" y="244"/>
                  </a:moveTo>
                  <a:lnTo>
                    <a:pt x="179" y="225"/>
                  </a:lnTo>
                  <a:lnTo>
                    <a:pt x="174" y="212"/>
                  </a:lnTo>
                  <a:lnTo>
                    <a:pt x="165" y="205"/>
                  </a:lnTo>
                  <a:lnTo>
                    <a:pt x="160" y="203"/>
                  </a:lnTo>
                  <a:lnTo>
                    <a:pt x="145" y="215"/>
                  </a:lnTo>
                  <a:lnTo>
                    <a:pt x="128" y="243"/>
                  </a:lnTo>
                  <a:lnTo>
                    <a:pt x="108" y="270"/>
                  </a:lnTo>
                  <a:lnTo>
                    <a:pt x="89" y="274"/>
                  </a:lnTo>
                  <a:lnTo>
                    <a:pt x="61" y="234"/>
                  </a:lnTo>
                  <a:lnTo>
                    <a:pt x="32" y="175"/>
                  </a:lnTo>
                  <a:lnTo>
                    <a:pt x="19" y="145"/>
                  </a:lnTo>
                  <a:lnTo>
                    <a:pt x="9" y="120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5" y="46"/>
                  </a:lnTo>
                  <a:lnTo>
                    <a:pt x="24" y="19"/>
                  </a:lnTo>
                  <a:lnTo>
                    <a:pt x="54" y="7"/>
                  </a:lnTo>
                  <a:lnTo>
                    <a:pt x="89" y="0"/>
                  </a:lnTo>
                  <a:lnTo>
                    <a:pt x="143" y="10"/>
                  </a:lnTo>
                  <a:lnTo>
                    <a:pt x="184" y="20"/>
                  </a:lnTo>
                  <a:lnTo>
                    <a:pt x="215" y="30"/>
                  </a:lnTo>
                  <a:lnTo>
                    <a:pt x="236" y="40"/>
                  </a:lnTo>
                  <a:lnTo>
                    <a:pt x="258" y="56"/>
                  </a:lnTo>
                  <a:lnTo>
                    <a:pt x="263" y="63"/>
                  </a:lnTo>
                  <a:lnTo>
                    <a:pt x="268" y="92"/>
                  </a:lnTo>
                  <a:lnTo>
                    <a:pt x="249" y="115"/>
                  </a:lnTo>
                  <a:lnTo>
                    <a:pt x="226" y="131"/>
                  </a:lnTo>
                  <a:lnTo>
                    <a:pt x="219" y="143"/>
                  </a:lnTo>
                  <a:lnTo>
                    <a:pt x="226" y="154"/>
                  </a:lnTo>
                  <a:lnTo>
                    <a:pt x="253" y="147"/>
                  </a:lnTo>
                  <a:lnTo>
                    <a:pt x="283" y="134"/>
                  </a:lnTo>
                  <a:lnTo>
                    <a:pt x="296" y="128"/>
                  </a:lnTo>
                  <a:lnTo>
                    <a:pt x="333" y="120"/>
                  </a:lnTo>
                  <a:lnTo>
                    <a:pt x="366" y="123"/>
                  </a:lnTo>
                  <a:lnTo>
                    <a:pt x="395" y="134"/>
                  </a:lnTo>
                  <a:lnTo>
                    <a:pt x="420" y="151"/>
                  </a:lnTo>
                  <a:lnTo>
                    <a:pt x="455" y="185"/>
                  </a:lnTo>
                  <a:lnTo>
                    <a:pt x="468" y="202"/>
                  </a:lnTo>
                  <a:lnTo>
                    <a:pt x="484" y="248"/>
                  </a:lnTo>
                  <a:lnTo>
                    <a:pt x="481" y="301"/>
                  </a:lnTo>
                  <a:lnTo>
                    <a:pt x="463" y="356"/>
                  </a:lnTo>
                  <a:lnTo>
                    <a:pt x="436" y="410"/>
                  </a:lnTo>
                  <a:lnTo>
                    <a:pt x="406" y="458"/>
                  </a:lnTo>
                  <a:lnTo>
                    <a:pt x="378" y="497"/>
                  </a:lnTo>
                  <a:lnTo>
                    <a:pt x="356" y="524"/>
                  </a:lnTo>
                  <a:lnTo>
                    <a:pt x="348" y="533"/>
                  </a:lnTo>
                  <a:lnTo>
                    <a:pt x="320" y="549"/>
                  </a:lnTo>
                  <a:lnTo>
                    <a:pt x="295" y="553"/>
                  </a:lnTo>
                  <a:lnTo>
                    <a:pt x="273" y="546"/>
                  </a:lnTo>
                  <a:lnTo>
                    <a:pt x="254" y="533"/>
                  </a:lnTo>
                  <a:lnTo>
                    <a:pt x="227" y="500"/>
                  </a:lnTo>
                  <a:lnTo>
                    <a:pt x="218" y="483"/>
                  </a:lnTo>
                  <a:lnTo>
                    <a:pt x="213" y="476"/>
                  </a:lnTo>
                  <a:lnTo>
                    <a:pt x="200" y="458"/>
                  </a:lnTo>
                  <a:lnTo>
                    <a:pt x="183" y="429"/>
                  </a:lnTo>
                  <a:lnTo>
                    <a:pt x="165" y="395"/>
                  </a:lnTo>
                  <a:lnTo>
                    <a:pt x="147" y="357"/>
                  </a:lnTo>
                  <a:lnTo>
                    <a:pt x="135" y="319"/>
                  </a:lnTo>
                  <a:lnTo>
                    <a:pt x="129" y="283"/>
                  </a:lnTo>
                  <a:lnTo>
                    <a:pt x="134" y="252"/>
                  </a:lnTo>
                  <a:lnTo>
                    <a:pt x="163" y="242"/>
                  </a:lnTo>
                  <a:lnTo>
                    <a:pt x="174" y="244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8" name="AutoShape 66"/>
            <p:cNvSpPr>
              <a:spLocks noChangeArrowheads="1"/>
            </p:cNvSpPr>
            <p:nvPr/>
          </p:nvSpPr>
          <p:spPr bwMode="auto">
            <a:xfrm>
              <a:off x="4511" y="3046"/>
              <a:ext cx="197" cy="229"/>
            </a:xfrm>
            <a:custGeom>
              <a:avLst/>
              <a:gdLst>
                <a:gd name="T0" fmla="*/ 0 w 485"/>
                <a:gd name="T1" fmla="*/ 0 h 554"/>
                <a:gd name="T2" fmla="*/ 0 w 485"/>
                <a:gd name="T3" fmla="*/ 0 h 554"/>
                <a:gd name="T4" fmla="*/ 0 w 485"/>
                <a:gd name="T5" fmla="*/ 0 h 554"/>
                <a:gd name="T6" fmla="*/ 0 w 485"/>
                <a:gd name="T7" fmla="*/ 0 h 554"/>
                <a:gd name="T8" fmla="*/ 0 w 485"/>
                <a:gd name="T9" fmla="*/ 0 h 554"/>
                <a:gd name="T10" fmla="*/ 0 w 485"/>
                <a:gd name="T11" fmla="*/ 0 h 554"/>
                <a:gd name="T12" fmla="*/ 0 w 485"/>
                <a:gd name="T13" fmla="*/ 0 h 554"/>
                <a:gd name="T14" fmla="*/ 0 w 485"/>
                <a:gd name="T15" fmla="*/ 0 h 554"/>
                <a:gd name="T16" fmla="*/ 0 w 485"/>
                <a:gd name="T17" fmla="*/ 0 h 554"/>
                <a:gd name="T18" fmla="*/ 0 w 485"/>
                <a:gd name="T19" fmla="*/ 0 h 554"/>
                <a:gd name="T20" fmla="*/ 0 w 485"/>
                <a:gd name="T21" fmla="*/ 0 h 554"/>
                <a:gd name="T22" fmla="*/ 0 w 485"/>
                <a:gd name="T23" fmla="*/ 0 h 554"/>
                <a:gd name="T24" fmla="*/ 0 w 485"/>
                <a:gd name="T25" fmla="*/ 0 h 554"/>
                <a:gd name="T26" fmla="*/ 0 w 485"/>
                <a:gd name="T27" fmla="*/ 0 h 554"/>
                <a:gd name="T28" fmla="*/ 0 w 485"/>
                <a:gd name="T29" fmla="*/ 0 h 554"/>
                <a:gd name="T30" fmla="*/ 0 w 485"/>
                <a:gd name="T31" fmla="*/ 0 h 554"/>
                <a:gd name="T32" fmla="*/ 0 w 485"/>
                <a:gd name="T33" fmla="*/ 0 h 554"/>
                <a:gd name="T34" fmla="*/ 0 w 485"/>
                <a:gd name="T35" fmla="*/ 0 h 554"/>
                <a:gd name="T36" fmla="*/ 0 w 485"/>
                <a:gd name="T37" fmla="*/ 0 h 554"/>
                <a:gd name="T38" fmla="*/ 0 w 485"/>
                <a:gd name="T39" fmla="*/ 0 h 554"/>
                <a:gd name="T40" fmla="*/ 0 w 485"/>
                <a:gd name="T41" fmla="*/ 0 h 554"/>
                <a:gd name="T42" fmla="*/ 0 w 485"/>
                <a:gd name="T43" fmla="*/ 0 h 554"/>
                <a:gd name="T44" fmla="*/ 0 w 485"/>
                <a:gd name="T45" fmla="*/ 0 h 554"/>
                <a:gd name="T46" fmla="*/ 0 w 485"/>
                <a:gd name="T47" fmla="*/ 0 h 554"/>
                <a:gd name="T48" fmla="*/ 0 w 485"/>
                <a:gd name="T49" fmla="*/ 0 h 554"/>
                <a:gd name="T50" fmla="*/ 0 w 485"/>
                <a:gd name="T51" fmla="*/ 0 h 554"/>
                <a:gd name="T52" fmla="*/ 0 w 485"/>
                <a:gd name="T53" fmla="*/ 0 h 554"/>
                <a:gd name="T54" fmla="*/ 0 w 485"/>
                <a:gd name="T55" fmla="*/ 0 h 554"/>
                <a:gd name="T56" fmla="*/ 0 w 485"/>
                <a:gd name="T57" fmla="*/ 0 h 554"/>
                <a:gd name="T58" fmla="*/ 0 w 485"/>
                <a:gd name="T59" fmla="*/ 0 h 554"/>
                <a:gd name="T60" fmla="*/ 0 w 485"/>
                <a:gd name="T61" fmla="*/ 0 h 554"/>
                <a:gd name="T62" fmla="*/ 0 w 485"/>
                <a:gd name="T63" fmla="*/ 0 h 554"/>
                <a:gd name="T64" fmla="*/ 0 w 485"/>
                <a:gd name="T65" fmla="*/ 0 h 554"/>
                <a:gd name="T66" fmla="*/ 0 w 485"/>
                <a:gd name="T67" fmla="*/ 0 h 554"/>
                <a:gd name="T68" fmla="*/ 0 w 485"/>
                <a:gd name="T69" fmla="*/ 0 h 554"/>
                <a:gd name="T70" fmla="*/ 0 w 485"/>
                <a:gd name="T71" fmla="*/ 0 h 554"/>
                <a:gd name="T72" fmla="*/ 0 w 485"/>
                <a:gd name="T73" fmla="*/ 0 h 554"/>
                <a:gd name="T74" fmla="*/ 0 w 485"/>
                <a:gd name="T75" fmla="*/ 0 h 554"/>
                <a:gd name="T76" fmla="*/ 0 w 485"/>
                <a:gd name="T77" fmla="*/ 0 h 554"/>
                <a:gd name="T78" fmla="*/ 0 w 485"/>
                <a:gd name="T79" fmla="*/ 0 h 554"/>
                <a:gd name="T80" fmla="*/ 0 w 485"/>
                <a:gd name="T81" fmla="*/ 0 h 554"/>
                <a:gd name="T82" fmla="*/ 0 w 485"/>
                <a:gd name="T83" fmla="*/ 0 h 554"/>
                <a:gd name="T84" fmla="*/ 0 w 485"/>
                <a:gd name="T85" fmla="*/ 0 h 554"/>
                <a:gd name="T86" fmla="*/ 0 w 485"/>
                <a:gd name="T87" fmla="*/ 0 h 554"/>
                <a:gd name="T88" fmla="*/ 0 w 485"/>
                <a:gd name="T89" fmla="*/ 0 h 554"/>
                <a:gd name="T90" fmla="*/ 0 w 485"/>
                <a:gd name="T91" fmla="*/ 0 h 554"/>
                <a:gd name="T92" fmla="*/ 0 w 485"/>
                <a:gd name="T93" fmla="*/ 0 h 554"/>
                <a:gd name="T94" fmla="*/ 0 w 485"/>
                <a:gd name="T95" fmla="*/ 0 h 554"/>
                <a:gd name="T96" fmla="*/ 0 w 485"/>
                <a:gd name="T97" fmla="*/ 0 h 554"/>
                <a:gd name="T98" fmla="*/ 0 w 485"/>
                <a:gd name="T99" fmla="*/ 0 h 554"/>
                <a:gd name="T100" fmla="*/ 0 w 485"/>
                <a:gd name="T101" fmla="*/ 0 h 554"/>
                <a:gd name="T102" fmla="*/ 0 w 485"/>
                <a:gd name="T103" fmla="*/ 0 h 554"/>
                <a:gd name="T104" fmla="*/ 0 w 485"/>
                <a:gd name="T105" fmla="*/ 0 h 554"/>
                <a:gd name="T106" fmla="*/ 0 w 485"/>
                <a:gd name="T107" fmla="*/ 0 h 554"/>
                <a:gd name="T108" fmla="*/ 0 w 485"/>
                <a:gd name="T109" fmla="*/ 0 h 554"/>
                <a:gd name="T110" fmla="*/ 0 w 485"/>
                <a:gd name="T111" fmla="*/ 0 h 554"/>
                <a:gd name="T112" fmla="*/ 0 w 485"/>
                <a:gd name="T113" fmla="*/ 0 h 554"/>
                <a:gd name="T114" fmla="*/ 0 w 485"/>
                <a:gd name="T115" fmla="*/ 0 h 554"/>
                <a:gd name="T116" fmla="*/ 0 w 485"/>
                <a:gd name="T117" fmla="*/ 0 h 554"/>
                <a:gd name="T118" fmla="*/ 0 w 485"/>
                <a:gd name="T119" fmla="*/ 0 h 554"/>
                <a:gd name="T120" fmla="*/ 0 w 485"/>
                <a:gd name="T121" fmla="*/ 0 h 554"/>
                <a:gd name="T122" fmla="*/ 0 w 485"/>
                <a:gd name="T123" fmla="*/ 0 h 554"/>
                <a:gd name="T124" fmla="*/ 0 w 485"/>
                <a:gd name="T125" fmla="*/ 0 h 5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85"/>
                <a:gd name="T190" fmla="*/ 0 h 554"/>
                <a:gd name="T191" fmla="*/ 485 w 485"/>
                <a:gd name="T192" fmla="*/ 554 h 5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85" h="554">
                  <a:moveTo>
                    <a:pt x="174" y="244"/>
                  </a:moveTo>
                  <a:lnTo>
                    <a:pt x="179" y="225"/>
                  </a:lnTo>
                  <a:lnTo>
                    <a:pt x="174" y="212"/>
                  </a:lnTo>
                  <a:lnTo>
                    <a:pt x="165" y="205"/>
                  </a:lnTo>
                  <a:lnTo>
                    <a:pt x="160" y="203"/>
                  </a:lnTo>
                  <a:lnTo>
                    <a:pt x="145" y="215"/>
                  </a:lnTo>
                  <a:lnTo>
                    <a:pt x="128" y="243"/>
                  </a:lnTo>
                  <a:lnTo>
                    <a:pt x="108" y="270"/>
                  </a:lnTo>
                  <a:lnTo>
                    <a:pt x="89" y="274"/>
                  </a:lnTo>
                  <a:lnTo>
                    <a:pt x="61" y="234"/>
                  </a:lnTo>
                  <a:lnTo>
                    <a:pt x="32" y="175"/>
                  </a:lnTo>
                  <a:lnTo>
                    <a:pt x="19" y="145"/>
                  </a:lnTo>
                  <a:lnTo>
                    <a:pt x="9" y="120"/>
                  </a:lnTo>
                  <a:lnTo>
                    <a:pt x="2" y="102"/>
                  </a:lnTo>
                  <a:lnTo>
                    <a:pt x="0" y="96"/>
                  </a:lnTo>
                  <a:lnTo>
                    <a:pt x="5" y="46"/>
                  </a:lnTo>
                  <a:lnTo>
                    <a:pt x="24" y="19"/>
                  </a:lnTo>
                  <a:lnTo>
                    <a:pt x="54" y="7"/>
                  </a:lnTo>
                  <a:lnTo>
                    <a:pt x="89" y="0"/>
                  </a:lnTo>
                  <a:lnTo>
                    <a:pt x="143" y="10"/>
                  </a:lnTo>
                  <a:lnTo>
                    <a:pt x="184" y="20"/>
                  </a:lnTo>
                  <a:lnTo>
                    <a:pt x="215" y="30"/>
                  </a:lnTo>
                  <a:lnTo>
                    <a:pt x="236" y="40"/>
                  </a:lnTo>
                  <a:lnTo>
                    <a:pt x="258" y="56"/>
                  </a:lnTo>
                  <a:lnTo>
                    <a:pt x="263" y="63"/>
                  </a:lnTo>
                  <a:lnTo>
                    <a:pt x="268" y="92"/>
                  </a:lnTo>
                  <a:lnTo>
                    <a:pt x="249" y="115"/>
                  </a:lnTo>
                  <a:lnTo>
                    <a:pt x="226" y="131"/>
                  </a:lnTo>
                  <a:lnTo>
                    <a:pt x="219" y="143"/>
                  </a:lnTo>
                  <a:lnTo>
                    <a:pt x="226" y="154"/>
                  </a:lnTo>
                  <a:lnTo>
                    <a:pt x="253" y="147"/>
                  </a:lnTo>
                  <a:lnTo>
                    <a:pt x="283" y="134"/>
                  </a:lnTo>
                  <a:lnTo>
                    <a:pt x="296" y="128"/>
                  </a:lnTo>
                  <a:lnTo>
                    <a:pt x="333" y="120"/>
                  </a:lnTo>
                  <a:lnTo>
                    <a:pt x="366" y="123"/>
                  </a:lnTo>
                  <a:lnTo>
                    <a:pt x="395" y="134"/>
                  </a:lnTo>
                  <a:lnTo>
                    <a:pt x="420" y="151"/>
                  </a:lnTo>
                  <a:lnTo>
                    <a:pt x="455" y="185"/>
                  </a:lnTo>
                  <a:lnTo>
                    <a:pt x="468" y="202"/>
                  </a:lnTo>
                  <a:lnTo>
                    <a:pt x="484" y="248"/>
                  </a:lnTo>
                  <a:lnTo>
                    <a:pt x="481" y="301"/>
                  </a:lnTo>
                  <a:lnTo>
                    <a:pt x="463" y="356"/>
                  </a:lnTo>
                  <a:lnTo>
                    <a:pt x="436" y="410"/>
                  </a:lnTo>
                  <a:lnTo>
                    <a:pt x="406" y="458"/>
                  </a:lnTo>
                  <a:lnTo>
                    <a:pt x="378" y="497"/>
                  </a:lnTo>
                  <a:lnTo>
                    <a:pt x="356" y="524"/>
                  </a:lnTo>
                  <a:lnTo>
                    <a:pt x="348" y="533"/>
                  </a:lnTo>
                  <a:lnTo>
                    <a:pt x="320" y="549"/>
                  </a:lnTo>
                  <a:lnTo>
                    <a:pt x="295" y="553"/>
                  </a:lnTo>
                  <a:lnTo>
                    <a:pt x="273" y="546"/>
                  </a:lnTo>
                  <a:lnTo>
                    <a:pt x="254" y="533"/>
                  </a:lnTo>
                  <a:lnTo>
                    <a:pt x="227" y="500"/>
                  </a:lnTo>
                  <a:lnTo>
                    <a:pt x="218" y="483"/>
                  </a:lnTo>
                  <a:lnTo>
                    <a:pt x="213" y="476"/>
                  </a:lnTo>
                  <a:lnTo>
                    <a:pt x="200" y="458"/>
                  </a:lnTo>
                  <a:lnTo>
                    <a:pt x="183" y="429"/>
                  </a:lnTo>
                  <a:lnTo>
                    <a:pt x="165" y="395"/>
                  </a:lnTo>
                  <a:lnTo>
                    <a:pt x="147" y="357"/>
                  </a:lnTo>
                  <a:lnTo>
                    <a:pt x="135" y="319"/>
                  </a:lnTo>
                  <a:lnTo>
                    <a:pt x="129" y="283"/>
                  </a:lnTo>
                  <a:lnTo>
                    <a:pt x="134" y="252"/>
                  </a:lnTo>
                  <a:lnTo>
                    <a:pt x="163" y="242"/>
                  </a:lnTo>
                  <a:lnTo>
                    <a:pt x="174" y="24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" name="AutoShape 67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solidFill>
              <a:srgbClr val="DFD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" name="AutoShape 68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solidFill>
              <a:srgbClr val="F8CD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" name="AutoShape 69"/>
            <p:cNvSpPr>
              <a:spLocks noChangeArrowheads="1"/>
            </p:cNvSpPr>
            <p:nvPr/>
          </p:nvSpPr>
          <p:spPr bwMode="auto">
            <a:xfrm>
              <a:off x="4406" y="3103"/>
              <a:ext cx="203" cy="224"/>
            </a:xfrm>
            <a:custGeom>
              <a:avLst/>
              <a:gdLst>
                <a:gd name="T0" fmla="*/ 0 w 501"/>
                <a:gd name="T1" fmla="*/ 0 h 541"/>
                <a:gd name="T2" fmla="*/ 0 w 501"/>
                <a:gd name="T3" fmla="*/ 0 h 541"/>
                <a:gd name="T4" fmla="*/ 0 w 501"/>
                <a:gd name="T5" fmla="*/ 0 h 541"/>
                <a:gd name="T6" fmla="*/ 0 w 501"/>
                <a:gd name="T7" fmla="*/ 0 h 541"/>
                <a:gd name="T8" fmla="*/ 0 w 501"/>
                <a:gd name="T9" fmla="*/ 0 h 541"/>
                <a:gd name="T10" fmla="*/ 0 w 501"/>
                <a:gd name="T11" fmla="*/ 0 h 541"/>
                <a:gd name="T12" fmla="*/ 0 w 501"/>
                <a:gd name="T13" fmla="*/ 0 h 541"/>
                <a:gd name="T14" fmla="*/ 0 w 501"/>
                <a:gd name="T15" fmla="*/ 0 h 541"/>
                <a:gd name="T16" fmla="*/ 0 w 501"/>
                <a:gd name="T17" fmla="*/ 0 h 541"/>
                <a:gd name="T18" fmla="*/ 0 w 501"/>
                <a:gd name="T19" fmla="*/ 0 h 541"/>
                <a:gd name="T20" fmla="*/ 0 w 501"/>
                <a:gd name="T21" fmla="*/ 0 h 541"/>
                <a:gd name="T22" fmla="*/ 0 w 501"/>
                <a:gd name="T23" fmla="*/ 0 h 541"/>
                <a:gd name="T24" fmla="*/ 0 w 501"/>
                <a:gd name="T25" fmla="*/ 0 h 541"/>
                <a:gd name="T26" fmla="*/ 0 w 501"/>
                <a:gd name="T27" fmla="*/ 0 h 541"/>
                <a:gd name="T28" fmla="*/ 0 w 501"/>
                <a:gd name="T29" fmla="*/ 0 h 541"/>
                <a:gd name="T30" fmla="*/ 0 w 501"/>
                <a:gd name="T31" fmla="*/ 0 h 541"/>
                <a:gd name="T32" fmla="*/ 0 w 501"/>
                <a:gd name="T33" fmla="*/ 0 h 541"/>
                <a:gd name="T34" fmla="*/ 0 w 501"/>
                <a:gd name="T35" fmla="*/ 0 h 541"/>
                <a:gd name="T36" fmla="*/ 0 w 501"/>
                <a:gd name="T37" fmla="*/ 0 h 541"/>
                <a:gd name="T38" fmla="*/ 0 w 501"/>
                <a:gd name="T39" fmla="*/ 0 h 541"/>
                <a:gd name="T40" fmla="*/ 0 w 501"/>
                <a:gd name="T41" fmla="*/ 0 h 541"/>
                <a:gd name="T42" fmla="*/ 0 w 501"/>
                <a:gd name="T43" fmla="*/ 0 h 541"/>
                <a:gd name="T44" fmla="*/ 0 w 501"/>
                <a:gd name="T45" fmla="*/ 0 h 541"/>
                <a:gd name="T46" fmla="*/ 0 w 501"/>
                <a:gd name="T47" fmla="*/ 0 h 541"/>
                <a:gd name="T48" fmla="*/ 0 w 501"/>
                <a:gd name="T49" fmla="*/ 0 h 541"/>
                <a:gd name="T50" fmla="*/ 0 w 501"/>
                <a:gd name="T51" fmla="*/ 0 h 541"/>
                <a:gd name="T52" fmla="*/ 0 w 501"/>
                <a:gd name="T53" fmla="*/ 0 h 541"/>
                <a:gd name="T54" fmla="*/ 0 w 501"/>
                <a:gd name="T55" fmla="*/ 0 h 541"/>
                <a:gd name="T56" fmla="*/ 0 w 501"/>
                <a:gd name="T57" fmla="*/ 0 h 541"/>
                <a:gd name="T58" fmla="*/ 0 w 501"/>
                <a:gd name="T59" fmla="*/ 0 h 541"/>
                <a:gd name="T60" fmla="*/ 0 w 501"/>
                <a:gd name="T61" fmla="*/ 0 h 541"/>
                <a:gd name="T62" fmla="*/ 0 w 501"/>
                <a:gd name="T63" fmla="*/ 0 h 541"/>
                <a:gd name="T64" fmla="*/ 0 w 501"/>
                <a:gd name="T65" fmla="*/ 0 h 541"/>
                <a:gd name="T66" fmla="*/ 0 w 501"/>
                <a:gd name="T67" fmla="*/ 0 h 541"/>
                <a:gd name="T68" fmla="*/ 0 w 501"/>
                <a:gd name="T69" fmla="*/ 0 h 541"/>
                <a:gd name="T70" fmla="*/ 0 w 501"/>
                <a:gd name="T71" fmla="*/ 0 h 541"/>
                <a:gd name="T72" fmla="*/ 0 w 501"/>
                <a:gd name="T73" fmla="*/ 0 h 541"/>
                <a:gd name="T74" fmla="*/ 0 w 501"/>
                <a:gd name="T75" fmla="*/ 0 h 541"/>
                <a:gd name="T76" fmla="*/ 0 w 501"/>
                <a:gd name="T77" fmla="*/ 0 h 541"/>
                <a:gd name="T78" fmla="*/ 0 w 501"/>
                <a:gd name="T79" fmla="*/ 0 h 541"/>
                <a:gd name="T80" fmla="*/ 0 w 501"/>
                <a:gd name="T81" fmla="*/ 0 h 541"/>
                <a:gd name="T82" fmla="*/ 0 w 501"/>
                <a:gd name="T83" fmla="*/ 0 h 541"/>
                <a:gd name="T84" fmla="*/ 0 w 501"/>
                <a:gd name="T85" fmla="*/ 0 h 541"/>
                <a:gd name="T86" fmla="*/ 0 w 501"/>
                <a:gd name="T87" fmla="*/ 0 h 541"/>
                <a:gd name="T88" fmla="*/ 0 w 501"/>
                <a:gd name="T89" fmla="*/ 0 h 541"/>
                <a:gd name="T90" fmla="*/ 0 w 501"/>
                <a:gd name="T91" fmla="*/ 0 h 541"/>
                <a:gd name="T92" fmla="*/ 0 w 501"/>
                <a:gd name="T93" fmla="*/ 0 h 541"/>
                <a:gd name="T94" fmla="*/ 0 w 501"/>
                <a:gd name="T95" fmla="*/ 0 h 541"/>
                <a:gd name="T96" fmla="*/ 0 w 501"/>
                <a:gd name="T97" fmla="*/ 0 h 541"/>
                <a:gd name="T98" fmla="*/ 0 w 501"/>
                <a:gd name="T99" fmla="*/ 0 h 541"/>
                <a:gd name="T100" fmla="*/ 0 w 501"/>
                <a:gd name="T101" fmla="*/ 0 h 541"/>
                <a:gd name="T102" fmla="*/ 0 w 501"/>
                <a:gd name="T103" fmla="*/ 0 h 541"/>
                <a:gd name="T104" fmla="*/ 0 w 501"/>
                <a:gd name="T105" fmla="*/ 0 h 541"/>
                <a:gd name="T106" fmla="*/ 0 w 501"/>
                <a:gd name="T107" fmla="*/ 0 h 541"/>
                <a:gd name="T108" fmla="*/ 0 w 501"/>
                <a:gd name="T109" fmla="*/ 0 h 541"/>
                <a:gd name="T110" fmla="*/ 0 w 501"/>
                <a:gd name="T111" fmla="*/ 0 h 541"/>
                <a:gd name="T112" fmla="*/ 0 w 501"/>
                <a:gd name="T113" fmla="*/ 0 h 5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01"/>
                <a:gd name="T172" fmla="*/ 0 h 541"/>
                <a:gd name="T173" fmla="*/ 501 w 501"/>
                <a:gd name="T174" fmla="*/ 541 h 5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01" h="541">
                  <a:moveTo>
                    <a:pt x="262" y="287"/>
                  </a:moveTo>
                  <a:lnTo>
                    <a:pt x="258" y="279"/>
                  </a:lnTo>
                  <a:lnTo>
                    <a:pt x="264" y="273"/>
                  </a:lnTo>
                  <a:lnTo>
                    <a:pt x="277" y="269"/>
                  </a:lnTo>
                  <a:lnTo>
                    <a:pt x="294" y="267"/>
                  </a:lnTo>
                  <a:lnTo>
                    <a:pt x="329" y="262"/>
                  </a:lnTo>
                  <a:lnTo>
                    <a:pt x="347" y="253"/>
                  </a:lnTo>
                  <a:lnTo>
                    <a:pt x="356" y="240"/>
                  </a:lnTo>
                  <a:lnTo>
                    <a:pt x="346" y="222"/>
                  </a:lnTo>
                  <a:lnTo>
                    <a:pt x="320" y="196"/>
                  </a:lnTo>
                  <a:lnTo>
                    <a:pt x="282" y="166"/>
                  </a:lnTo>
                  <a:lnTo>
                    <a:pt x="181" y="91"/>
                  </a:lnTo>
                  <a:lnTo>
                    <a:pt x="65" y="4"/>
                  </a:lnTo>
                  <a:lnTo>
                    <a:pt x="34" y="0"/>
                  </a:lnTo>
                  <a:lnTo>
                    <a:pt x="15" y="10"/>
                  </a:lnTo>
                  <a:lnTo>
                    <a:pt x="5" y="30"/>
                  </a:lnTo>
                  <a:lnTo>
                    <a:pt x="0" y="59"/>
                  </a:lnTo>
                  <a:lnTo>
                    <a:pt x="15" y="111"/>
                  </a:lnTo>
                  <a:lnTo>
                    <a:pt x="31" y="147"/>
                  </a:lnTo>
                  <a:lnTo>
                    <a:pt x="48" y="179"/>
                  </a:lnTo>
                  <a:lnTo>
                    <a:pt x="62" y="218"/>
                  </a:lnTo>
                  <a:lnTo>
                    <a:pt x="55" y="239"/>
                  </a:lnTo>
                  <a:lnTo>
                    <a:pt x="45" y="251"/>
                  </a:lnTo>
                  <a:lnTo>
                    <a:pt x="38" y="263"/>
                  </a:lnTo>
                  <a:lnTo>
                    <a:pt x="38" y="287"/>
                  </a:lnTo>
                  <a:lnTo>
                    <a:pt x="67" y="345"/>
                  </a:lnTo>
                  <a:lnTo>
                    <a:pt x="115" y="396"/>
                  </a:lnTo>
                  <a:lnTo>
                    <a:pt x="161" y="427"/>
                  </a:lnTo>
                  <a:lnTo>
                    <a:pt x="186" y="428"/>
                  </a:lnTo>
                  <a:lnTo>
                    <a:pt x="191" y="407"/>
                  </a:lnTo>
                  <a:lnTo>
                    <a:pt x="189" y="372"/>
                  </a:lnTo>
                  <a:lnTo>
                    <a:pt x="190" y="344"/>
                  </a:lnTo>
                  <a:lnTo>
                    <a:pt x="206" y="343"/>
                  </a:lnTo>
                  <a:lnTo>
                    <a:pt x="218" y="351"/>
                  </a:lnTo>
                  <a:lnTo>
                    <a:pt x="213" y="368"/>
                  </a:lnTo>
                  <a:lnTo>
                    <a:pt x="208" y="397"/>
                  </a:lnTo>
                  <a:lnTo>
                    <a:pt x="218" y="443"/>
                  </a:lnTo>
                  <a:lnTo>
                    <a:pt x="245" y="455"/>
                  </a:lnTo>
                  <a:lnTo>
                    <a:pt x="269" y="457"/>
                  </a:lnTo>
                  <a:lnTo>
                    <a:pt x="291" y="462"/>
                  </a:lnTo>
                  <a:lnTo>
                    <a:pt x="313" y="481"/>
                  </a:lnTo>
                  <a:lnTo>
                    <a:pt x="359" y="523"/>
                  </a:lnTo>
                  <a:lnTo>
                    <a:pt x="399" y="539"/>
                  </a:lnTo>
                  <a:lnTo>
                    <a:pt x="427" y="540"/>
                  </a:lnTo>
                  <a:lnTo>
                    <a:pt x="438" y="537"/>
                  </a:lnTo>
                  <a:lnTo>
                    <a:pt x="481" y="521"/>
                  </a:lnTo>
                  <a:lnTo>
                    <a:pt x="498" y="493"/>
                  </a:lnTo>
                  <a:lnTo>
                    <a:pt x="500" y="467"/>
                  </a:lnTo>
                  <a:lnTo>
                    <a:pt x="499" y="455"/>
                  </a:lnTo>
                  <a:lnTo>
                    <a:pt x="472" y="423"/>
                  </a:lnTo>
                  <a:lnTo>
                    <a:pt x="447" y="375"/>
                  </a:lnTo>
                  <a:lnTo>
                    <a:pt x="420" y="327"/>
                  </a:lnTo>
                  <a:lnTo>
                    <a:pt x="389" y="293"/>
                  </a:lnTo>
                  <a:lnTo>
                    <a:pt x="351" y="289"/>
                  </a:lnTo>
                  <a:lnTo>
                    <a:pt x="316" y="292"/>
                  </a:lnTo>
                  <a:lnTo>
                    <a:pt x="286" y="294"/>
                  </a:lnTo>
                  <a:lnTo>
                    <a:pt x="262" y="28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2" name="AutoShape 70"/>
            <p:cNvSpPr>
              <a:spLocks noChangeArrowheads="1"/>
            </p:cNvSpPr>
            <p:nvPr/>
          </p:nvSpPr>
          <p:spPr bwMode="auto">
            <a:xfrm>
              <a:off x="4224" y="2881"/>
              <a:ext cx="484" cy="216"/>
            </a:xfrm>
            <a:custGeom>
              <a:avLst/>
              <a:gdLst>
                <a:gd name="T0" fmla="*/ 0 w 1193"/>
                <a:gd name="T1" fmla="*/ 0 h 523"/>
                <a:gd name="T2" fmla="*/ 0 w 1193"/>
                <a:gd name="T3" fmla="*/ 0 h 523"/>
                <a:gd name="T4" fmla="*/ 0 w 1193"/>
                <a:gd name="T5" fmla="*/ 0 h 523"/>
                <a:gd name="T6" fmla="*/ 0 w 1193"/>
                <a:gd name="T7" fmla="*/ 0 h 523"/>
                <a:gd name="T8" fmla="*/ 0 w 1193"/>
                <a:gd name="T9" fmla="*/ 0 h 523"/>
                <a:gd name="T10" fmla="*/ 0 w 1193"/>
                <a:gd name="T11" fmla="*/ 0 h 523"/>
                <a:gd name="T12" fmla="*/ 0 w 1193"/>
                <a:gd name="T13" fmla="*/ 0 h 523"/>
                <a:gd name="T14" fmla="*/ 0 w 1193"/>
                <a:gd name="T15" fmla="*/ 0 h 523"/>
                <a:gd name="T16" fmla="*/ 0 w 1193"/>
                <a:gd name="T17" fmla="*/ 0 h 523"/>
                <a:gd name="T18" fmla="*/ 0 w 1193"/>
                <a:gd name="T19" fmla="*/ 0 h 523"/>
                <a:gd name="T20" fmla="*/ 0 w 1193"/>
                <a:gd name="T21" fmla="*/ 0 h 523"/>
                <a:gd name="T22" fmla="*/ 0 w 1193"/>
                <a:gd name="T23" fmla="*/ 0 h 523"/>
                <a:gd name="T24" fmla="*/ 0 w 1193"/>
                <a:gd name="T25" fmla="*/ 0 h 523"/>
                <a:gd name="T26" fmla="*/ 0 w 1193"/>
                <a:gd name="T27" fmla="*/ 0 h 523"/>
                <a:gd name="T28" fmla="*/ 0 w 1193"/>
                <a:gd name="T29" fmla="*/ 0 h 523"/>
                <a:gd name="T30" fmla="*/ 0 w 1193"/>
                <a:gd name="T31" fmla="*/ 0 h 523"/>
                <a:gd name="T32" fmla="*/ 0 w 1193"/>
                <a:gd name="T33" fmla="*/ 0 h 523"/>
                <a:gd name="T34" fmla="*/ 0 w 1193"/>
                <a:gd name="T35" fmla="*/ 0 h 523"/>
                <a:gd name="T36" fmla="*/ 0 w 1193"/>
                <a:gd name="T37" fmla="*/ 0 h 523"/>
                <a:gd name="T38" fmla="*/ 0 w 1193"/>
                <a:gd name="T39" fmla="*/ 0 h 523"/>
                <a:gd name="T40" fmla="*/ 0 w 1193"/>
                <a:gd name="T41" fmla="*/ 0 h 523"/>
                <a:gd name="T42" fmla="*/ 0 w 1193"/>
                <a:gd name="T43" fmla="*/ 0 h 523"/>
                <a:gd name="T44" fmla="*/ 0 w 1193"/>
                <a:gd name="T45" fmla="*/ 0 h 523"/>
                <a:gd name="T46" fmla="*/ 0 w 1193"/>
                <a:gd name="T47" fmla="*/ 0 h 523"/>
                <a:gd name="T48" fmla="*/ 0 w 1193"/>
                <a:gd name="T49" fmla="*/ 0 h 523"/>
                <a:gd name="T50" fmla="*/ 0 w 1193"/>
                <a:gd name="T51" fmla="*/ 0 h 523"/>
                <a:gd name="T52" fmla="*/ 0 w 1193"/>
                <a:gd name="T53" fmla="*/ 0 h 523"/>
                <a:gd name="T54" fmla="*/ 0 w 1193"/>
                <a:gd name="T55" fmla="*/ 0 h 523"/>
                <a:gd name="T56" fmla="*/ 0 w 1193"/>
                <a:gd name="T57" fmla="*/ 0 h 523"/>
                <a:gd name="T58" fmla="*/ 0 w 1193"/>
                <a:gd name="T59" fmla="*/ 0 h 523"/>
                <a:gd name="T60" fmla="*/ 0 w 1193"/>
                <a:gd name="T61" fmla="*/ 0 h 523"/>
                <a:gd name="T62" fmla="*/ 0 w 1193"/>
                <a:gd name="T63" fmla="*/ 0 h 523"/>
                <a:gd name="T64" fmla="*/ 0 w 1193"/>
                <a:gd name="T65" fmla="*/ 0 h 523"/>
                <a:gd name="T66" fmla="*/ 0 w 1193"/>
                <a:gd name="T67" fmla="*/ 0 h 523"/>
                <a:gd name="T68" fmla="*/ 0 w 1193"/>
                <a:gd name="T69" fmla="*/ 0 h 523"/>
                <a:gd name="T70" fmla="*/ 0 w 1193"/>
                <a:gd name="T71" fmla="*/ 0 h 523"/>
                <a:gd name="T72" fmla="*/ 0 w 1193"/>
                <a:gd name="T73" fmla="*/ 0 h 523"/>
                <a:gd name="T74" fmla="*/ 0 w 1193"/>
                <a:gd name="T75" fmla="*/ 0 h 523"/>
                <a:gd name="T76" fmla="*/ 0 w 1193"/>
                <a:gd name="T77" fmla="*/ 0 h 523"/>
                <a:gd name="T78" fmla="*/ 0 w 1193"/>
                <a:gd name="T79" fmla="*/ 0 h 523"/>
                <a:gd name="T80" fmla="*/ 0 w 1193"/>
                <a:gd name="T81" fmla="*/ 0 h 523"/>
                <a:gd name="T82" fmla="*/ 0 w 1193"/>
                <a:gd name="T83" fmla="*/ 0 h 523"/>
                <a:gd name="T84" fmla="*/ 0 w 1193"/>
                <a:gd name="T85" fmla="*/ 0 h 523"/>
                <a:gd name="T86" fmla="*/ 0 w 1193"/>
                <a:gd name="T87" fmla="*/ 0 h 523"/>
                <a:gd name="T88" fmla="*/ 0 w 1193"/>
                <a:gd name="T89" fmla="*/ 0 h 523"/>
                <a:gd name="T90" fmla="*/ 0 w 1193"/>
                <a:gd name="T91" fmla="*/ 0 h 523"/>
                <a:gd name="T92" fmla="*/ 0 w 1193"/>
                <a:gd name="T93" fmla="*/ 0 h 523"/>
                <a:gd name="T94" fmla="*/ 0 w 1193"/>
                <a:gd name="T95" fmla="*/ 0 h 523"/>
                <a:gd name="T96" fmla="*/ 0 w 1193"/>
                <a:gd name="T97" fmla="*/ 0 h 523"/>
                <a:gd name="T98" fmla="*/ 0 w 1193"/>
                <a:gd name="T99" fmla="*/ 0 h 523"/>
                <a:gd name="T100" fmla="*/ 0 w 1193"/>
                <a:gd name="T101" fmla="*/ 0 h 523"/>
                <a:gd name="T102" fmla="*/ 0 w 1193"/>
                <a:gd name="T103" fmla="*/ 0 h 523"/>
                <a:gd name="T104" fmla="*/ 0 w 1193"/>
                <a:gd name="T105" fmla="*/ 0 h 523"/>
                <a:gd name="T106" fmla="*/ 0 w 1193"/>
                <a:gd name="T107" fmla="*/ 0 h 523"/>
                <a:gd name="T108" fmla="*/ 0 w 1193"/>
                <a:gd name="T109" fmla="*/ 0 h 523"/>
                <a:gd name="T110" fmla="*/ 0 w 1193"/>
                <a:gd name="T111" fmla="*/ 0 h 523"/>
                <a:gd name="T112" fmla="*/ 0 w 1193"/>
                <a:gd name="T113" fmla="*/ 0 h 523"/>
                <a:gd name="T114" fmla="*/ 0 w 1193"/>
                <a:gd name="T115" fmla="*/ 0 h 523"/>
                <a:gd name="T116" fmla="*/ 0 w 1193"/>
                <a:gd name="T117" fmla="*/ 0 h 523"/>
                <a:gd name="T118" fmla="*/ 0 w 1193"/>
                <a:gd name="T119" fmla="*/ 0 h 523"/>
                <a:gd name="T120" fmla="*/ 0 w 1193"/>
                <a:gd name="T121" fmla="*/ 0 h 523"/>
                <a:gd name="T122" fmla="*/ 0 w 1193"/>
                <a:gd name="T123" fmla="*/ 0 h 523"/>
                <a:gd name="T124" fmla="*/ 0 w 1193"/>
                <a:gd name="T125" fmla="*/ 0 h 5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93"/>
                <a:gd name="T190" fmla="*/ 0 h 523"/>
                <a:gd name="T191" fmla="*/ 1193 w 1193"/>
                <a:gd name="T192" fmla="*/ 523 h 5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93" h="523">
                  <a:moveTo>
                    <a:pt x="0" y="373"/>
                  </a:moveTo>
                  <a:lnTo>
                    <a:pt x="165" y="432"/>
                  </a:lnTo>
                  <a:lnTo>
                    <a:pt x="136" y="451"/>
                  </a:lnTo>
                  <a:lnTo>
                    <a:pt x="160" y="464"/>
                  </a:lnTo>
                  <a:lnTo>
                    <a:pt x="200" y="472"/>
                  </a:lnTo>
                  <a:lnTo>
                    <a:pt x="249" y="478"/>
                  </a:lnTo>
                  <a:lnTo>
                    <a:pt x="304" y="481"/>
                  </a:lnTo>
                  <a:lnTo>
                    <a:pt x="356" y="482"/>
                  </a:lnTo>
                  <a:lnTo>
                    <a:pt x="401" y="482"/>
                  </a:lnTo>
                  <a:lnTo>
                    <a:pt x="432" y="482"/>
                  </a:lnTo>
                  <a:lnTo>
                    <a:pt x="444" y="482"/>
                  </a:lnTo>
                  <a:lnTo>
                    <a:pt x="410" y="519"/>
                  </a:lnTo>
                  <a:lnTo>
                    <a:pt x="470" y="522"/>
                  </a:lnTo>
                  <a:lnTo>
                    <a:pt x="536" y="512"/>
                  </a:lnTo>
                  <a:lnTo>
                    <a:pt x="604" y="495"/>
                  </a:lnTo>
                  <a:lnTo>
                    <a:pt x="669" y="472"/>
                  </a:lnTo>
                  <a:lnTo>
                    <a:pt x="726" y="449"/>
                  </a:lnTo>
                  <a:lnTo>
                    <a:pt x="773" y="428"/>
                  </a:lnTo>
                  <a:lnTo>
                    <a:pt x="804" y="413"/>
                  </a:lnTo>
                  <a:lnTo>
                    <a:pt x="815" y="407"/>
                  </a:lnTo>
                  <a:lnTo>
                    <a:pt x="785" y="476"/>
                  </a:lnTo>
                  <a:lnTo>
                    <a:pt x="833" y="439"/>
                  </a:lnTo>
                  <a:lnTo>
                    <a:pt x="881" y="393"/>
                  </a:lnTo>
                  <a:lnTo>
                    <a:pt x="927" y="344"/>
                  </a:lnTo>
                  <a:lnTo>
                    <a:pt x="968" y="294"/>
                  </a:lnTo>
                  <a:lnTo>
                    <a:pt x="1004" y="248"/>
                  </a:lnTo>
                  <a:lnTo>
                    <a:pt x="1032" y="210"/>
                  </a:lnTo>
                  <a:lnTo>
                    <a:pt x="1049" y="184"/>
                  </a:lnTo>
                  <a:lnTo>
                    <a:pt x="1056" y="174"/>
                  </a:lnTo>
                  <a:lnTo>
                    <a:pt x="1067" y="226"/>
                  </a:lnTo>
                  <a:lnTo>
                    <a:pt x="1112" y="164"/>
                  </a:lnTo>
                  <a:lnTo>
                    <a:pt x="1152" y="90"/>
                  </a:lnTo>
                  <a:lnTo>
                    <a:pt x="1169" y="55"/>
                  </a:lnTo>
                  <a:lnTo>
                    <a:pt x="1181" y="27"/>
                  </a:lnTo>
                  <a:lnTo>
                    <a:pt x="1190" y="7"/>
                  </a:lnTo>
                  <a:lnTo>
                    <a:pt x="1192" y="0"/>
                  </a:lnTo>
                  <a:lnTo>
                    <a:pt x="1184" y="22"/>
                  </a:lnTo>
                  <a:lnTo>
                    <a:pt x="1159" y="73"/>
                  </a:lnTo>
                  <a:lnTo>
                    <a:pt x="1123" y="137"/>
                  </a:lnTo>
                  <a:lnTo>
                    <a:pt x="1079" y="194"/>
                  </a:lnTo>
                  <a:lnTo>
                    <a:pt x="1061" y="151"/>
                  </a:lnTo>
                  <a:lnTo>
                    <a:pt x="1056" y="160"/>
                  </a:lnTo>
                  <a:lnTo>
                    <a:pt x="1041" y="183"/>
                  </a:lnTo>
                  <a:lnTo>
                    <a:pt x="1018" y="218"/>
                  </a:lnTo>
                  <a:lnTo>
                    <a:pt x="988" y="260"/>
                  </a:lnTo>
                  <a:lnTo>
                    <a:pt x="912" y="352"/>
                  </a:lnTo>
                  <a:lnTo>
                    <a:pt x="821" y="430"/>
                  </a:lnTo>
                  <a:lnTo>
                    <a:pt x="826" y="394"/>
                  </a:lnTo>
                  <a:lnTo>
                    <a:pt x="816" y="399"/>
                  </a:lnTo>
                  <a:lnTo>
                    <a:pt x="788" y="412"/>
                  </a:lnTo>
                  <a:lnTo>
                    <a:pt x="747" y="431"/>
                  </a:lnTo>
                  <a:lnTo>
                    <a:pt x="694" y="452"/>
                  </a:lnTo>
                  <a:lnTo>
                    <a:pt x="571" y="492"/>
                  </a:lnTo>
                  <a:lnTo>
                    <a:pt x="444" y="509"/>
                  </a:lnTo>
                  <a:lnTo>
                    <a:pt x="454" y="470"/>
                  </a:lnTo>
                  <a:lnTo>
                    <a:pt x="447" y="471"/>
                  </a:lnTo>
                  <a:lnTo>
                    <a:pt x="426" y="472"/>
                  </a:lnTo>
                  <a:lnTo>
                    <a:pt x="395" y="474"/>
                  </a:lnTo>
                  <a:lnTo>
                    <a:pt x="356" y="475"/>
                  </a:lnTo>
                  <a:lnTo>
                    <a:pt x="262" y="469"/>
                  </a:lnTo>
                  <a:lnTo>
                    <a:pt x="165" y="445"/>
                  </a:lnTo>
                  <a:lnTo>
                    <a:pt x="178" y="426"/>
                  </a:lnTo>
                  <a:lnTo>
                    <a:pt x="0" y="37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3" name="AutoShape 71"/>
            <p:cNvSpPr>
              <a:spLocks noChangeArrowheads="1"/>
            </p:cNvSpPr>
            <p:nvPr/>
          </p:nvSpPr>
          <p:spPr bwMode="auto">
            <a:xfrm>
              <a:off x="4224" y="3035"/>
              <a:ext cx="67" cy="32"/>
            </a:xfrm>
            <a:custGeom>
              <a:avLst/>
              <a:gdLst>
                <a:gd name="T0" fmla="*/ 0 w 166"/>
                <a:gd name="T1" fmla="*/ 0 h 79"/>
                <a:gd name="T2" fmla="*/ 0 w 166"/>
                <a:gd name="T3" fmla="*/ 0 h 79"/>
                <a:gd name="T4" fmla="*/ 0 w 166"/>
                <a:gd name="T5" fmla="*/ 0 h 79"/>
                <a:gd name="T6" fmla="*/ 0 60000 65536"/>
                <a:gd name="T7" fmla="*/ 0 60000 65536"/>
                <a:gd name="T8" fmla="*/ 0 60000 65536"/>
                <a:gd name="T9" fmla="*/ 0 w 166"/>
                <a:gd name="T10" fmla="*/ 0 h 79"/>
                <a:gd name="T11" fmla="*/ 166 w 166"/>
                <a:gd name="T12" fmla="*/ 79 h 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6" h="79">
                  <a:moveTo>
                    <a:pt x="0" y="0"/>
                  </a:moveTo>
                  <a:lnTo>
                    <a:pt x="165" y="59"/>
                  </a:lnTo>
                  <a:lnTo>
                    <a:pt x="136" y="78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4" name="AutoShape 72"/>
            <p:cNvSpPr>
              <a:spLocks noChangeArrowheads="1"/>
            </p:cNvSpPr>
            <p:nvPr/>
          </p:nvSpPr>
          <p:spPr bwMode="auto">
            <a:xfrm>
              <a:off x="4279" y="3067"/>
              <a:ext cx="125" cy="14"/>
            </a:xfrm>
            <a:custGeom>
              <a:avLst/>
              <a:gdLst>
                <a:gd name="T0" fmla="*/ 0 w 309"/>
                <a:gd name="T1" fmla="*/ 0 h 32"/>
                <a:gd name="T2" fmla="*/ 0 w 309"/>
                <a:gd name="T3" fmla="*/ 0 h 32"/>
                <a:gd name="T4" fmla="*/ 0 w 309"/>
                <a:gd name="T5" fmla="*/ 0 h 32"/>
                <a:gd name="T6" fmla="*/ 0 w 309"/>
                <a:gd name="T7" fmla="*/ 0 h 32"/>
                <a:gd name="T8" fmla="*/ 0 w 309"/>
                <a:gd name="T9" fmla="*/ 0 h 32"/>
                <a:gd name="T10" fmla="*/ 0 w 309"/>
                <a:gd name="T11" fmla="*/ 0 h 32"/>
                <a:gd name="T12" fmla="*/ 0 w 309"/>
                <a:gd name="T13" fmla="*/ 0 h 32"/>
                <a:gd name="T14" fmla="*/ 0 w 309"/>
                <a:gd name="T15" fmla="*/ 0 h 32"/>
                <a:gd name="T16" fmla="*/ 0 w 309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32"/>
                <a:gd name="T29" fmla="*/ 309 w 309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32">
                  <a:moveTo>
                    <a:pt x="0" y="0"/>
                  </a:moveTo>
                  <a:lnTo>
                    <a:pt x="24" y="13"/>
                  </a:lnTo>
                  <a:lnTo>
                    <a:pt x="64" y="21"/>
                  </a:lnTo>
                  <a:lnTo>
                    <a:pt x="113" y="27"/>
                  </a:lnTo>
                  <a:lnTo>
                    <a:pt x="168" y="30"/>
                  </a:lnTo>
                  <a:lnTo>
                    <a:pt x="220" y="31"/>
                  </a:lnTo>
                  <a:lnTo>
                    <a:pt x="265" y="31"/>
                  </a:lnTo>
                  <a:lnTo>
                    <a:pt x="296" y="31"/>
                  </a:lnTo>
                  <a:lnTo>
                    <a:pt x="308" y="3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" name="Line 73"/>
            <p:cNvSpPr>
              <a:spLocks noChangeShapeType="1"/>
            </p:cNvSpPr>
            <p:nvPr/>
          </p:nvSpPr>
          <p:spPr bwMode="auto">
            <a:xfrm flipH="1">
              <a:off x="4390" y="3082"/>
              <a:ext cx="14" cy="13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AutoShape 74"/>
            <p:cNvSpPr>
              <a:spLocks noChangeArrowheads="1"/>
            </p:cNvSpPr>
            <p:nvPr/>
          </p:nvSpPr>
          <p:spPr bwMode="auto">
            <a:xfrm>
              <a:off x="4390" y="3049"/>
              <a:ext cx="164" cy="48"/>
            </a:xfrm>
            <a:custGeom>
              <a:avLst/>
              <a:gdLst>
                <a:gd name="T0" fmla="*/ 0 w 406"/>
                <a:gd name="T1" fmla="*/ 0 h 116"/>
                <a:gd name="T2" fmla="*/ 0 w 406"/>
                <a:gd name="T3" fmla="*/ 0 h 116"/>
                <a:gd name="T4" fmla="*/ 0 w 406"/>
                <a:gd name="T5" fmla="*/ 0 h 116"/>
                <a:gd name="T6" fmla="*/ 0 w 406"/>
                <a:gd name="T7" fmla="*/ 0 h 116"/>
                <a:gd name="T8" fmla="*/ 0 w 406"/>
                <a:gd name="T9" fmla="*/ 0 h 116"/>
                <a:gd name="T10" fmla="*/ 0 w 406"/>
                <a:gd name="T11" fmla="*/ 0 h 116"/>
                <a:gd name="T12" fmla="*/ 0 w 406"/>
                <a:gd name="T13" fmla="*/ 0 h 116"/>
                <a:gd name="T14" fmla="*/ 0 w 406"/>
                <a:gd name="T15" fmla="*/ 0 h 116"/>
                <a:gd name="T16" fmla="*/ 0 w 406"/>
                <a:gd name="T17" fmla="*/ 0 h 1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6"/>
                <a:gd name="T28" fmla="*/ 0 h 116"/>
                <a:gd name="T29" fmla="*/ 406 w 406"/>
                <a:gd name="T30" fmla="*/ 116 h 1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6" h="116">
                  <a:moveTo>
                    <a:pt x="0" y="112"/>
                  </a:moveTo>
                  <a:lnTo>
                    <a:pt x="60" y="115"/>
                  </a:lnTo>
                  <a:lnTo>
                    <a:pt x="126" y="105"/>
                  </a:lnTo>
                  <a:lnTo>
                    <a:pt x="194" y="88"/>
                  </a:lnTo>
                  <a:lnTo>
                    <a:pt x="259" y="65"/>
                  </a:lnTo>
                  <a:lnTo>
                    <a:pt x="316" y="42"/>
                  </a:lnTo>
                  <a:lnTo>
                    <a:pt x="363" y="21"/>
                  </a:lnTo>
                  <a:lnTo>
                    <a:pt x="394" y="6"/>
                  </a:lnTo>
                  <a:lnTo>
                    <a:pt x="405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7" name="Line 75"/>
            <p:cNvSpPr>
              <a:spLocks noChangeShapeType="1"/>
            </p:cNvSpPr>
            <p:nvPr/>
          </p:nvSpPr>
          <p:spPr bwMode="auto">
            <a:xfrm flipH="1">
              <a:off x="4543" y="3051"/>
              <a:ext cx="13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8" name="AutoShape 76"/>
            <p:cNvSpPr>
              <a:spLocks noChangeArrowheads="1"/>
            </p:cNvSpPr>
            <p:nvPr/>
          </p:nvSpPr>
          <p:spPr bwMode="auto">
            <a:xfrm>
              <a:off x="4542" y="2953"/>
              <a:ext cx="110" cy="125"/>
            </a:xfrm>
            <a:custGeom>
              <a:avLst/>
              <a:gdLst>
                <a:gd name="T0" fmla="*/ 0 w 272"/>
                <a:gd name="T1" fmla="*/ 0 h 303"/>
                <a:gd name="T2" fmla="*/ 0 w 272"/>
                <a:gd name="T3" fmla="*/ 0 h 303"/>
                <a:gd name="T4" fmla="*/ 0 w 272"/>
                <a:gd name="T5" fmla="*/ 0 h 303"/>
                <a:gd name="T6" fmla="*/ 0 w 272"/>
                <a:gd name="T7" fmla="*/ 0 h 303"/>
                <a:gd name="T8" fmla="*/ 0 w 272"/>
                <a:gd name="T9" fmla="*/ 0 h 303"/>
                <a:gd name="T10" fmla="*/ 0 w 272"/>
                <a:gd name="T11" fmla="*/ 0 h 303"/>
                <a:gd name="T12" fmla="*/ 0 w 272"/>
                <a:gd name="T13" fmla="*/ 0 h 303"/>
                <a:gd name="T14" fmla="*/ 0 w 272"/>
                <a:gd name="T15" fmla="*/ 0 h 303"/>
                <a:gd name="T16" fmla="*/ 0 w 272"/>
                <a:gd name="T17" fmla="*/ 0 h 3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2"/>
                <a:gd name="T28" fmla="*/ 0 h 303"/>
                <a:gd name="T29" fmla="*/ 272 w 272"/>
                <a:gd name="T30" fmla="*/ 303 h 30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2" h="303">
                  <a:moveTo>
                    <a:pt x="0" y="302"/>
                  </a:moveTo>
                  <a:lnTo>
                    <a:pt x="48" y="265"/>
                  </a:lnTo>
                  <a:lnTo>
                    <a:pt x="96" y="219"/>
                  </a:lnTo>
                  <a:lnTo>
                    <a:pt x="142" y="170"/>
                  </a:lnTo>
                  <a:lnTo>
                    <a:pt x="183" y="120"/>
                  </a:lnTo>
                  <a:lnTo>
                    <a:pt x="219" y="74"/>
                  </a:lnTo>
                  <a:lnTo>
                    <a:pt x="247" y="36"/>
                  </a:lnTo>
                  <a:lnTo>
                    <a:pt x="264" y="10"/>
                  </a:lnTo>
                  <a:lnTo>
                    <a:pt x="27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9" name="Line 77"/>
            <p:cNvSpPr>
              <a:spLocks noChangeShapeType="1"/>
            </p:cNvSpPr>
            <p:nvPr/>
          </p:nvSpPr>
          <p:spPr bwMode="auto">
            <a:xfrm>
              <a:off x="4653" y="2954"/>
              <a:ext cx="4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AutoShape 78"/>
            <p:cNvSpPr>
              <a:spLocks noChangeArrowheads="1"/>
            </p:cNvSpPr>
            <p:nvPr/>
          </p:nvSpPr>
          <p:spPr bwMode="auto">
            <a:xfrm>
              <a:off x="4657" y="2881"/>
              <a:ext cx="51" cy="94"/>
            </a:xfrm>
            <a:custGeom>
              <a:avLst/>
              <a:gdLst>
                <a:gd name="T0" fmla="*/ 0 w 126"/>
                <a:gd name="T1" fmla="*/ 0 h 227"/>
                <a:gd name="T2" fmla="*/ 0 w 126"/>
                <a:gd name="T3" fmla="*/ 0 h 227"/>
                <a:gd name="T4" fmla="*/ 0 w 126"/>
                <a:gd name="T5" fmla="*/ 0 h 227"/>
                <a:gd name="T6" fmla="*/ 0 w 126"/>
                <a:gd name="T7" fmla="*/ 0 h 227"/>
                <a:gd name="T8" fmla="*/ 0 w 126"/>
                <a:gd name="T9" fmla="*/ 0 h 227"/>
                <a:gd name="T10" fmla="*/ 0 w 126"/>
                <a:gd name="T11" fmla="*/ 0 h 227"/>
                <a:gd name="T12" fmla="*/ 0 w 126"/>
                <a:gd name="T13" fmla="*/ 0 h 227"/>
                <a:gd name="T14" fmla="*/ 0 w 126"/>
                <a:gd name="T15" fmla="*/ 0 h 227"/>
                <a:gd name="T16" fmla="*/ 0 w 126"/>
                <a:gd name="T17" fmla="*/ 0 h 227"/>
                <a:gd name="T18" fmla="*/ 0 w 126"/>
                <a:gd name="T19" fmla="*/ 0 h 227"/>
                <a:gd name="T20" fmla="*/ 0 w 126"/>
                <a:gd name="T21" fmla="*/ 0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6"/>
                <a:gd name="T34" fmla="*/ 0 h 227"/>
                <a:gd name="T35" fmla="*/ 126 w 126"/>
                <a:gd name="T36" fmla="*/ 227 h 22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6" h="227">
                  <a:moveTo>
                    <a:pt x="0" y="226"/>
                  </a:moveTo>
                  <a:lnTo>
                    <a:pt x="45" y="164"/>
                  </a:lnTo>
                  <a:lnTo>
                    <a:pt x="85" y="90"/>
                  </a:lnTo>
                  <a:lnTo>
                    <a:pt x="102" y="55"/>
                  </a:lnTo>
                  <a:lnTo>
                    <a:pt x="114" y="27"/>
                  </a:lnTo>
                  <a:lnTo>
                    <a:pt x="123" y="7"/>
                  </a:lnTo>
                  <a:lnTo>
                    <a:pt x="125" y="0"/>
                  </a:lnTo>
                  <a:lnTo>
                    <a:pt x="117" y="22"/>
                  </a:lnTo>
                  <a:lnTo>
                    <a:pt x="92" y="73"/>
                  </a:lnTo>
                  <a:lnTo>
                    <a:pt x="56" y="137"/>
                  </a:lnTo>
                  <a:lnTo>
                    <a:pt x="12" y="19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 flipH="1" flipV="1">
              <a:off x="4652" y="2942"/>
              <a:ext cx="8" cy="19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" name="AutoShape 80"/>
            <p:cNvSpPr>
              <a:spLocks noChangeArrowheads="1"/>
            </p:cNvSpPr>
            <p:nvPr/>
          </p:nvSpPr>
          <p:spPr bwMode="auto">
            <a:xfrm>
              <a:off x="4557" y="2943"/>
              <a:ext cx="98" cy="116"/>
            </a:xfrm>
            <a:custGeom>
              <a:avLst/>
              <a:gdLst>
                <a:gd name="T0" fmla="*/ 0 w 241"/>
                <a:gd name="T1" fmla="*/ 0 h 280"/>
                <a:gd name="T2" fmla="*/ 0 w 241"/>
                <a:gd name="T3" fmla="*/ 0 h 280"/>
                <a:gd name="T4" fmla="*/ 0 w 241"/>
                <a:gd name="T5" fmla="*/ 0 h 280"/>
                <a:gd name="T6" fmla="*/ 0 w 241"/>
                <a:gd name="T7" fmla="*/ 0 h 280"/>
                <a:gd name="T8" fmla="*/ 0 w 241"/>
                <a:gd name="T9" fmla="*/ 0 h 280"/>
                <a:gd name="T10" fmla="*/ 0 w 241"/>
                <a:gd name="T11" fmla="*/ 0 h 280"/>
                <a:gd name="T12" fmla="*/ 0 w 241"/>
                <a:gd name="T13" fmla="*/ 0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1"/>
                <a:gd name="T22" fmla="*/ 0 h 280"/>
                <a:gd name="T23" fmla="*/ 241 w 241"/>
                <a:gd name="T24" fmla="*/ 280 h 2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1" h="280">
                  <a:moveTo>
                    <a:pt x="240" y="0"/>
                  </a:moveTo>
                  <a:lnTo>
                    <a:pt x="235" y="9"/>
                  </a:lnTo>
                  <a:lnTo>
                    <a:pt x="220" y="32"/>
                  </a:lnTo>
                  <a:lnTo>
                    <a:pt x="197" y="67"/>
                  </a:lnTo>
                  <a:lnTo>
                    <a:pt x="167" y="109"/>
                  </a:lnTo>
                  <a:lnTo>
                    <a:pt x="91" y="201"/>
                  </a:lnTo>
                  <a:lnTo>
                    <a:pt x="0" y="27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 flipV="1">
              <a:off x="4557" y="3042"/>
              <a:ext cx="1" cy="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AutoShape 82"/>
            <p:cNvSpPr>
              <a:spLocks noChangeArrowheads="1"/>
            </p:cNvSpPr>
            <p:nvPr/>
          </p:nvSpPr>
          <p:spPr bwMode="auto">
            <a:xfrm>
              <a:off x="4403" y="3043"/>
              <a:ext cx="156" cy="48"/>
            </a:xfrm>
            <a:custGeom>
              <a:avLst/>
              <a:gdLst>
                <a:gd name="T0" fmla="*/ 0 w 383"/>
                <a:gd name="T1" fmla="*/ 0 h 116"/>
                <a:gd name="T2" fmla="*/ 0 w 383"/>
                <a:gd name="T3" fmla="*/ 0 h 116"/>
                <a:gd name="T4" fmla="*/ 0 w 383"/>
                <a:gd name="T5" fmla="*/ 0 h 116"/>
                <a:gd name="T6" fmla="*/ 0 w 383"/>
                <a:gd name="T7" fmla="*/ 0 h 116"/>
                <a:gd name="T8" fmla="*/ 0 w 383"/>
                <a:gd name="T9" fmla="*/ 0 h 116"/>
                <a:gd name="T10" fmla="*/ 0 w 383"/>
                <a:gd name="T11" fmla="*/ 0 h 116"/>
                <a:gd name="T12" fmla="*/ 0 w 383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3"/>
                <a:gd name="T22" fmla="*/ 0 h 116"/>
                <a:gd name="T23" fmla="*/ 383 w 383"/>
                <a:gd name="T24" fmla="*/ 116 h 1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3" h="116">
                  <a:moveTo>
                    <a:pt x="382" y="0"/>
                  </a:moveTo>
                  <a:lnTo>
                    <a:pt x="372" y="5"/>
                  </a:lnTo>
                  <a:lnTo>
                    <a:pt x="344" y="18"/>
                  </a:lnTo>
                  <a:lnTo>
                    <a:pt x="303" y="37"/>
                  </a:lnTo>
                  <a:lnTo>
                    <a:pt x="250" y="58"/>
                  </a:lnTo>
                  <a:lnTo>
                    <a:pt x="127" y="98"/>
                  </a:lnTo>
                  <a:lnTo>
                    <a:pt x="0" y="115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5" name="Line 83"/>
            <p:cNvSpPr>
              <a:spLocks noChangeShapeType="1"/>
            </p:cNvSpPr>
            <p:nvPr/>
          </p:nvSpPr>
          <p:spPr bwMode="auto">
            <a:xfrm flipV="1">
              <a:off x="4403" y="3074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84"/>
            <p:cNvSpPr>
              <a:spLocks noChangeArrowheads="1"/>
            </p:cNvSpPr>
            <p:nvPr/>
          </p:nvSpPr>
          <p:spPr bwMode="auto">
            <a:xfrm>
              <a:off x="4290" y="3065"/>
              <a:ext cx="118" cy="13"/>
            </a:xfrm>
            <a:custGeom>
              <a:avLst/>
              <a:gdLst>
                <a:gd name="T0" fmla="*/ 0 w 290"/>
                <a:gd name="T1" fmla="*/ 0 h 31"/>
                <a:gd name="T2" fmla="*/ 0 w 290"/>
                <a:gd name="T3" fmla="*/ 0 h 31"/>
                <a:gd name="T4" fmla="*/ 0 w 290"/>
                <a:gd name="T5" fmla="*/ 0 h 31"/>
                <a:gd name="T6" fmla="*/ 0 w 290"/>
                <a:gd name="T7" fmla="*/ 0 h 31"/>
                <a:gd name="T8" fmla="*/ 0 w 290"/>
                <a:gd name="T9" fmla="*/ 0 h 31"/>
                <a:gd name="T10" fmla="*/ 0 w 290"/>
                <a:gd name="T11" fmla="*/ 0 h 31"/>
                <a:gd name="T12" fmla="*/ 0 w 290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1"/>
                <a:gd name="T23" fmla="*/ 290 w 290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1">
                  <a:moveTo>
                    <a:pt x="289" y="25"/>
                  </a:moveTo>
                  <a:lnTo>
                    <a:pt x="282" y="26"/>
                  </a:lnTo>
                  <a:lnTo>
                    <a:pt x="261" y="27"/>
                  </a:lnTo>
                  <a:lnTo>
                    <a:pt x="230" y="29"/>
                  </a:lnTo>
                  <a:lnTo>
                    <a:pt x="191" y="30"/>
                  </a:lnTo>
                  <a:lnTo>
                    <a:pt x="97" y="24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7" name="AutoShape 85"/>
            <p:cNvSpPr>
              <a:spLocks noChangeArrowheads="1"/>
            </p:cNvSpPr>
            <p:nvPr/>
          </p:nvSpPr>
          <p:spPr bwMode="auto">
            <a:xfrm>
              <a:off x="4224" y="3035"/>
              <a:ext cx="73" cy="30"/>
            </a:xfrm>
            <a:custGeom>
              <a:avLst/>
              <a:gdLst>
                <a:gd name="T0" fmla="*/ 0 w 179"/>
                <a:gd name="T1" fmla="*/ 0 h 73"/>
                <a:gd name="T2" fmla="*/ 0 w 179"/>
                <a:gd name="T3" fmla="*/ 0 h 73"/>
                <a:gd name="T4" fmla="*/ 0 w 179"/>
                <a:gd name="T5" fmla="*/ 0 h 73"/>
                <a:gd name="T6" fmla="*/ 0 60000 65536"/>
                <a:gd name="T7" fmla="*/ 0 60000 65536"/>
                <a:gd name="T8" fmla="*/ 0 60000 65536"/>
                <a:gd name="T9" fmla="*/ 0 w 179"/>
                <a:gd name="T10" fmla="*/ 0 h 73"/>
                <a:gd name="T11" fmla="*/ 179 w 179"/>
                <a:gd name="T12" fmla="*/ 73 h 7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9" h="73">
                  <a:moveTo>
                    <a:pt x="165" y="72"/>
                  </a:moveTo>
                  <a:lnTo>
                    <a:pt x="178" y="5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8" name="AutoShape 86"/>
            <p:cNvSpPr>
              <a:spLocks noChangeArrowheads="1"/>
            </p:cNvSpPr>
            <p:nvPr/>
          </p:nvSpPr>
          <p:spPr bwMode="auto">
            <a:xfrm>
              <a:off x="4213" y="2888"/>
              <a:ext cx="546" cy="246"/>
            </a:xfrm>
            <a:custGeom>
              <a:avLst/>
              <a:gdLst>
                <a:gd name="T0" fmla="*/ 0 w 1346"/>
                <a:gd name="T1" fmla="*/ 0 h 595"/>
                <a:gd name="T2" fmla="*/ 0 w 1346"/>
                <a:gd name="T3" fmla="*/ 0 h 595"/>
                <a:gd name="T4" fmla="*/ 0 w 1346"/>
                <a:gd name="T5" fmla="*/ 0 h 595"/>
                <a:gd name="T6" fmla="*/ 0 w 1346"/>
                <a:gd name="T7" fmla="*/ 0 h 595"/>
                <a:gd name="T8" fmla="*/ 0 w 1346"/>
                <a:gd name="T9" fmla="*/ 0 h 595"/>
                <a:gd name="T10" fmla="*/ 0 w 1346"/>
                <a:gd name="T11" fmla="*/ 0 h 595"/>
                <a:gd name="T12" fmla="*/ 0 w 1346"/>
                <a:gd name="T13" fmla="*/ 0 h 595"/>
                <a:gd name="T14" fmla="*/ 0 w 1346"/>
                <a:gd name="T15" fmla="*/ 0 h 595"/>
                <a:gd name="T16" fmla="*/ 0 w 1346"/>
                <a:gd name="T17" fmla="*/ 0 h 595"/>
                <a:gd name="T18" fmla="*/ 0 w 1346"/>
                <a:gd name="T19" fmla="*/ 0 h 595"/>
                <a:gd name="T20" fmla="*/ 0 w 1346"/>
                <a:gd name="T21" fmla="*/ 0 h 595"/>
                <a:gd name="T22" fmla="*/ 0 w 1346"/>
                <a:gd name="T23" fmla="*/ 0 h 595"/>
                <a:gd name="T24" fmla="*/ 0 w 1346"/>
                <a:gd name="T25" fmla="*/ 0 h 595"/>
                <a:gd name="T26" fmla="*/ 0 w 1346"/>
                <a:gd name="T27" fmla="*/ 0 h 595"/>
                <a:gd name="T28" fmla="*/ 0 w 1346"/>
                <a:gd name="T29" fmla="*/ 0 h 595"/>
                <a:gd name="T30" fmla="*/ 0 w 1346"/>
                <a:gd name="T31" fmla="*/ 0 h 595"/>
                <a:gd name="T32" fmla="*/ 0 w 1346"/>
                <a:gd name="T33" fmla="*/ 0 h 595"/>
                <a:gd name="T34" fmla="*/ 0 w 1346"/>
                <a:gd name="T35" fmla="*/ 0 h 595"/>
                <a:gd name="T36" fmla="*/ 0 w 1346"/>
                <a:gd name="T37" fmla="*/ 0 h 595"/>
                <a:gd name="T38" fmla="*/ 0 w 1346"/>
                <a:gd name="T39" fmla="*/ 0 h 595"/>
                <a:gd name="T40" fmla="*/ 0 w 1346"/>
                <a:gd name="T41" fmla="*/ 0 h 595"/>
                <a:gd name="T42" fmla="*/ 0 w 1346"/>
                <a:gd name="T43" fmla="*/ 0 h 595"/>
                <a:gd name="T44" fmla="*/ 0 w 1346"/>
                <a:gd name="T45" fmla="*/ 0 h 595"/>
                <a:gd name="T46" fmla="*/ 0 w 1346"/>
                <a:gd name="T47" fmla="*/ 0 h 595"/>
                <a:gd name="T48" fmla="*/ 0 w 1346"/>
                <a:gd name="T49" fmla="*/ 0 h 595"/>
                <a:gd name="T50" fmla="*/ 0 w 1346"/>
                <a:gd name="T51" fmla="*/ 0 h 595"/>
                <a:gd name="T52" fmla="*/ 0 w 1346"/>
                <a:gd name="T53" fmla="*/ 0 h 595"/>
                <a:gd name="T54" fmla="*/ 0 w 1346"/>
                <a:gd name="T55" fmla="*/ 0 h 595"/>
                <a:gd name="T56" fmla="*/ 0 w 1346"/>
                <a:gd name="T57" fmla="*/ 0 h 595"/>
                <a:gd name="T58" fmla="*/ 0 w 1346"/>
                <a:gd name="T59" fmla="*/ 0 h 595"/>
                <a:gd name="T60" fmla="*/ 0 w 1346"/>
                <a:gd name="T61" fmla="*/ 0 h 595"/>
                <a:gd name="T62" fmla="*/ 0 w 1346"/>
                <a:gd name="T63" fmla="*/ 0 h 595"/>
                <a:gd name="T64" fmla="*/ 0 w 1346"/>
                <a:gd name="T65" fmla="*/ 0 h 595"/>
                <a:gd name="T66" fmla="*/ 0 w 1346"/>
                <a:gd name="T67" fmla="*/ 0 h 595"/>
                <a:gd name="T68" fmla="*/ 0 w 1346"/>
                <a:gd name="T69" fmla="*/ 0 h 595"/>
                <a:gd name="T70" fmla="*/ 0 w 1346"/>
                <a:gd name="T71" fmla="*/ 0 h 595"/>
                <a:gd name="T72" fmla="*/ 0 w 1346"/>
                <a:gd name="T73" fmla="*/ 0 h 595"/>
                <a:gd name="T74" fmla="*/ 0 w 1346"/>
                <a:gd name="T75" fmla="*/ 0 h 5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46"/>
                <a:gd name="T115" fmla="*/ 0 h 595"/>
                <a:gd name="T116" fmla="*/ 1346 w 1346"/>
                <a:gd name="T117" fmla="*/ 595 h 5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46" h="595">
                  <a:moveTo>
                    <a:pt x="0" y="420"/>
                  </a:moveTo>
                  <a:lnTo>
                    <a:pt x="198" y="505"/>
                  </a:lnTo>
                  <a:lnTo>
                    <a:pt x="168" y="524"/>
                  </a:lnTo>
                  <a:lnTo>
                    <a:pt x="193" y="537"/>
                  </a:lnTo>
                  <a:lnTo>
                    <a:pt x="233" y="545"/>
                  </a:lnTo>
                  <a:lnTo>
                    <a:pt x="282" y="550"/>
                  </a:lnTo>
                  <a:lnTo>
                    <a:pt x="336" y="553"/>
                  </a:lnTo>
                  <a:lnTo>
                    <a:pt x="389" y="554"/>
                  </a:lnTo>
                  <a:lnTo>
                    <a:pt x="433" y="554"/>
                  </a:lnTo>
                  <a:lnTo>
                    <a:pt x="464" y="553"/>
                  </a:lnTo>
                  <a:lnTo>
                    <a:pt x="476" y="553"/>
                  </a:lnTo>
                  <a:lnTo>
                    <a:pt x="446" y="594"/>
                  </a:lnTo>
                  <a:lnTo>
                    <a:pt x="572" y="590"/>
                  </a:lnTo>
                  <a:lnTo>
                    <a:pt x="704" y="561"/>
                  </a:lnTo>
                  <a:lnTo>
                    <a:pt x="762" y="543"/>
                  </a:lnTo>
                  <a:lnTo>
                    <a:pt x="808" y="527"/>
                  </a:lnTo>
                  <a:lnTo>
                    <a:pt x="839" y="515"/>
                  </a:lnTo>
                  <a:lnTo>
                    <a:pt x="850" y="511"/>
                  </a:lnTo>
                  <a:lnTo>
                    <a:pt x="820" y="579"/>
                  </a:lnTo>
                  <a:lnTo>
                    <a:pt x="876" y="549"/>
                  </a:lnTo>
                  <a:lnTo>
                    <a:pt x="933" y="509"/>
                  </a:lnTo>
                  <a:lnTo>
                    <a:pt x="988" y="464"/>
                  </a:lnTo>
                  <a:lnTo>
                    <a:pt x="1040" y="419"/>
                  </a:lnTo>
                  <a:lnTo>
                    <a:pt x="1086" y="376"/>
                  </a:lnTo>
                  <a:lnTo>
                    <a:pt x="1122" y="341"/>
                  </a:lnTo>
                  <a:lnTo>
                    <a:pt x="1145" y="317"/>
                  </a:lnTo>
                  <a:lnTo>
                    <a:pt x="1154" y="308"/>
                  </a:lnTo>
                  <a:lnTo>
                    <a:pt x="1164" y="361"/>
                  </a:lnTo>
                  <a:lnTo>
                    <a:pt x="1187" y="333"/>
                  </a:lnTo>
                  <a:lnTo>
                    <a:pt x="1212" y="293"/>
                  </a:lnTo>
                  <a:lnTo>
                    <a:pt x="1239" y="246"/>
                  </a:lnTo>
                  <a:lnTo>
                    <a:pt x="1267" y="194"/>
                  </a:lnTo>
                  <a:lnTo>
                    <a:pt x="1271" y="196"/>
                  </a:lnTo>
                  <a:lnTo>
                    <a:pt x="1273" y="211"/>
                  </a:lnTo>
                  <a:lnTo>
                    <a:pt x="1275" y="225"/>
                  </a:lnTo>
                  <a:lnTo>
                    <a:pt x="1278" y="228"/>
                  </a:lnTo>
                  <a:lnTo>
                    <a:pt x="1303" y="159"/>
                  </a:lnTo>
                  <a:lnTo>
                    <a:pt x="1325" y="84"/>
                  </a:lnTo>
                  <a:lnTo>
                    <a:pt x="1333" y="51"/>
                  </a:lnTo>
                  <a:lnTo>
                    <a:pt x="1339" y="25"/>
                  </a:lnTo>
                  <a:lnTo>
                    <a:pt x="1343" y="7"/>
                  </a:lnTo>
                  <a:lnTo>
                    <a:pt x="1345" y="0"/>
                  </a:lnTo>
                  <a:lnTo>
                    <a:pt x="1340" y="20"/>
                  </a:lnTo>
                  <a:lnTo>
                    <a:pt x="1326" y="69"/>
                  </a:lnTo>
                  <a:lnTo>
                    <a:pt x="1306" y="131"/>
                  </a:lnTo>
                  <a:lnTo>
                    <a:pt x="1281" y="190"/>
                  </a:lnTo>
                  <a:lnTo>
                    <a:pt x="1277" y="191"/>
                  </a:lnTo>
                  <a:lnTo>
                    <a:pt x="1273" y="181"/>
                  </a:lnTo>
                  <a:lnTo>
                    <a:pt x="1268" y="172"/>
                  </a:lnTo>
                  <a:lnTo>
                    <a:pt x="1263" y="173"/>
                  </a:lnTo>
                  <a:lnTo>
                    <a:pt x="1239" y="219"/>
                  </a:lnTo>
                  <a:lnTo>
                    <a:pt x="1214" y="261"/>
                  </a:lnTo>
                  <a:lnTo>
                    <a:pt x="1191" y="297"/>
                  </a:lnTo>
                  <a:lnTo>
                    <a:pt x="1170" y="323"/>
                  </a:lnTo>
                  <a:lnTo>
                    <a:pt x="1157" y="287"/>
                  </a:lnTo>
                  <a:lnTo>
                    <a:pt x="1149" y="294"/>
                  </a:lnTo>
                  <a:lnTo>
                    <a:pt x="1128" y="313"/>
                  </a:lnTo>
                  <a:lnTo>
                    <a:pt x="1095" y="343"/>
                  </a:lnTo>
                  <a:lnTo>
                    <a:pt x="1054" y="379"/>
                  </a:lnTo>
                  <a:lnTo>
                    <a:pt x="957" y="460"/>
                  </a:lnTo>
                  <a:lnTo>
                    <a:pt x="857" y="535"/>
                  </a:lnTo>
                  <a:lnTo>
                    <a:pt x="861" y="497"/>
                  </a:lnTo>
                  <a:lnTo>
                    <a:pt x="851" y="501"/>
                  </a:lnTo>
                  <a:lnTo>
                    <a:pt x="824" y="511"/>
                  </a:lnTo>
                  <a:lnTo>
                    <a:pt x="782" y="525"/>
                  </a:lnTo>
                  <a:lnTo>
                    <a:pt x="730" y="541"/>
                  </a:lnTo>
                  <a:lnTo>
                    <a:pt x="606" y="570"/>
                  </a:lnTo>
                  <a:lnTo>
                    <a:pt x="478" y="582"/>
                  </a:lnTo>
                  <a:lnTo>
                    <a:pt x="488" y="541"/>
                  </a:lnTo>
                  <a:lnTo>
                    <a:pt x="481" y="542"/>
                  </a:lnTo>
                  <a:lnTo>
                    <a:pt x="461" y="544"/>
                  </a:lnTo>
                  <a:lnTo>
                    <a:pt x="430" y="546"/>
                  </a:lnTo>
                  <a:lnTo>
                    <a:pt x="390" y="548"/>
                  </a:lnTo>
                  <a:lnTo>
                    <a:pt x="297" y="542"/>
                  </a:lnTo>
                  <a:lnTo>
                    <a:pt x="199" y="518"/>
                  </a:lnTo>
                  <a:lnTo>
                    <a:pt x="213" y="497"/>
                  </a:lnTo>
                  <a:lnTo>
                    <a:pt x="0" y="42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" name="AutoShape 87"/>
            <p:cNvSpPr>
              <a:spLocks noChangeArrowheads="1"/>
            </p:cNvSpPr>
            <p:nvPr/>
          </p:nvSpPr>
          <p:spPr bwMode="auto">
            <a:xfrm>
              <a:off x="4213" y="3062"/>
              <a:ext cx="81" cy="44"/>
            </a:xfrm>
            <a:custGeom>
              <a:avLst/>
              <a:gdLst>
                <a:gd name="T0" fmla="*/ 0 w 199"/>
                <a:gd name="T1" fmla="*/ 0 h 105"/>
                <a:gd name="T2" fmla="*/ 0 w 199"/>
                <a:gd name="T3" fmla="*/ 0 h 105"/>
                <a:gd name="T4" fmla="*/ 0 w 199"/>
                <a:gd name="T5" fmla="*/ 0 h 105"/>
                <a:gd name="T6" fmla="*/ 0 60000 65536"/>
                <a:gd name="T7" fmla="*/ 0 60000 65536"/>
                <a:gd name="T8" fmla="*/ 0 60000 65536"/>
                <a:gd name="T9" fmla="*/ 0 w 199"/>
                <a:gd name="T10" fmla="*/ 0 h 105"/>
                <a:gd name="T11" fmla="*/ 199 w 199"/>
                <a:gd name="T12" fmla="*/ 105 h 1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" h="105">
                  <a:moveTo>
                    <a:pt x="0" y="0"/>
                  </a:moveTo>
                  <a:lnTo>
                    <a:pt x="198" y="85"/>
                  </a:lnTo>
                  <a:lnTo>
                    <a:pt x="168" y="10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0" name="AutoShape 88"/>
            <p:cNvSpPr>
              <a:spLocks noChangeArrowheads="1"/>
            </p:cNvSpPr>
            <p:nvPr/>
          </p:nvSpPr>
          <p:spPr bwMode="auto">
            <a:xfrm>
              <a:off x="4281" y="3105"/>
              <a:ext cx="126" cy="13"/>
            </a:xfrm>
            <a:custGeom>
              <a:avLst/>
              <a:gdLst>
                <a:gd name="T0" fmla="*/ 0 w 309"/>
                <a:gd name="T1" fmla="*/ 0 h 31"/>
                <a:gd name="T2" fmla="*/ 0 w 309"/>
                <a:gd name="T3" fmla="*/ 0 h 31"/>
                <a:gd name="T4" fmla="*/ 0 w 309"/>
                <a:gd name="T5" fmla="*/ 0 h 31"/>
                <a:gd name="T6" fmla="*/ 0 w 309"/>
                <a:gd name="T7" fmla="*/ 0 h 31"/>
                <a:gd name="T8" fmla="*/ 0 w 309"/>
                <a:gd name="T9" fmla="*/ 0 h 31"/>
                <a:gd name="T10" fmla="*/ 0 w 309"/>
                <a:gd name="T11" fmla="*/ 0 h 31"/>
                <a:gd name="T12" fmla="*/ 0 w 309"/>
                <a:gd name="T13" fmla="*/ 0 h 31"/>
                <a:gd name="T14" fmla="*/ 0 w 309"/>
                <a:gd name="T15" fmla="*/ 0 h 31"/>
                <a:gd name="T16" fmla="*/ 0 w 309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9"/>
                <a:gd name="T28" fmla="*/ 0 h 31"/>
                <a:gd name="T29" fmla="*/ 309 w 309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9" h="31">
                  <a:moveTo>
                    <a:pt x="0" y="0"/>
                  </a:moveTo>
                  <a:lnTo>
                    <a:pt x="25" y="13"/>
                  </a:lnTo>
                  <a:lnTo>
                    <a:pt x="65" y="21"/>
                  </a:lnTo>
                  <a:lnTo>
                    <a:pt x="114" y="26"/>
                  </a:lnTo>
                  <a:lnTo>
                    <a:pt x="168" y="29"/>
                  </a:lnTo>
                  <a:lnTo>
                    <a:pt x="221" y="30"/>
                  </a:lnTo>
                  <a:lnTo>
                    <a:pt x="265" y="30"/>
                  </a:lnTo>
                  <a:lnTo>
                    <a:pt x="296" y="29"/>
                  </a:lnTo>
                  <a:lnTo>
                    <a:pt x="308" y="2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1" name="Line 89"/>
            <p:cNvSpPr>
              <a:spLocks noChangeShapeType="1"/>
            </p:cNvSpPr>
            <p:nvPr/>
          </p:nvSpPr>
          <p:spPr bwMode="auto">
            <a:xfrm flipH="1">
              <a:off x="4393" y="3119"/>
              <a:ext cx="13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" name="AutoShape 90"/>
            <p:cNvSpPr>
              <a:spLocks noChangeArrowheads="1"/>
            </p:cNvSpPr>
            <p:nvPr/>
          </p:nvSpPr>
          <p:spPr bwMode="auto">
            <a:xfrm>
              <a:off x="4393" y="3099"/>
              <a:ext cx="165" cy="35"/>
            </a:xfrm>
            <a:custGeom>
              <a:avLst/>
              <a:gdLst>
                <a:gd name="T0" fmla="*/ 0 w 405"/>
                <a:gd name="T1" fmla="*/ 0 h 84"/>
                <a:gd name="T2" fmla="*/ 0 w 405"/>
                <a:gd name="T3" fmla="*/ 0 h 84"/>
                <a:gd name="T4" fmla="*/ 0 w 405"/>
                <a:gd name="T5" fmla="*/ 0 h 84"/>
                <a:gd name="T6" fmla="*/ 0 w 405"/>
                <a:gd name="T7" fmla="*/ 0 h 84"/>
                <a:gd name="T8" fmla="*/ 0 w 405"/>
                <a:gd name="T9" fmla="*/ 0 h 84"/>
                <a:gd name="T10" fmla="*/ 0 w 405"/>
                <a:gd name="T11" fmla="*/ 0 h 84"/>
                <a:gd name="T12" fmla="*/ 0 w 405"/>
                <a:gd name="T13" fmla="*/ 0 h 8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5"/>
                <a:gd name="T22" fmla="*/ 0 h 84"/>
                <a:gd name="T23" fmla="*/ 405 w 405"/>
                <a:gd name="T24" fmla="*/ 84 h 8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5" h="84">
                  <a:moveTo>
                    <a:pt x="0" y="83"/>
                  </a:moveTo>
                  <a:lnTo>
                    <a:pt x="126" y="79"/>
                  </a:lnTo>
                  <a:lnTo>
                    <a:pt x="258" y="50"/>
                  </a:lnTo>
                  <a:lnTo>
                    <a:pt x="316" y="32"/>
                  </a:lnTo>
                  <a:lnTo>
                    <a:pt x="362" y="16"/>
                  </a:lnTo>
                  <a:lnTo>
                    <a:pt x="393" y="4"/>
                  </a:lnTo>
                  <a:lnTo>
                    <a:pt x="404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3" name="Line 91"/>
            <p:cNvSpPr>
              <a:spLocks noChangeShapeType="1"/>
            </p:cNvSpPr>
            <p:nvPr/>
          </p:nvSpPr>
          <p:spPr bwMode="auto">
            <a:xfrm flipH="1">
              <a:off x="4545" y="3101"/>
              <a:ext cx="13" cy="2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" name="AutoShape 92"/>
            <p:cNvSpPr>
              <a:spLocks noChangeArrowheads="1"/>
            </p:cNvSpPr>
            <p:nvPr/>
          </p:nvSpPr>
          <p:spPr bwMode="auto">
            <a:xfrm>
              <a:off x="4545" y="3015"/>
              <a:ext cx="136" cy="113"/>
            </a:xfrm>
            <a:custGeom>
              <a:avLst/>
              <a:gdLst>
                <a:gd name="T0" fmla="*/ 0 w 335"/>
                <a:gd name="T1" fmla="*/ 0 h 272"/>
                <a:gd name="T2" fmla="*/ 0 w 335"/>
                <a:gd name="T3" fmla="*/ 0 h 272"/>
                <a:gd name="T4" fmla="*/ 0 w 335"/>
                <a:gd name="T5" fmla="*/ 0 h 272"/>
                <a:gd name="T6" fmla="*/ 0 w 335"/>
                <a:gd name="T7" fmla="*/ 0 h 272"/>
                <a:gd name="T8" fmla="*/ 0 w 335"/>
                <a:gd name="T9" fmla="*/ 0 h 272"/>
                <a:gd name="T10" fmla="*/ 0 w 335"/>
                <a:gd name="T11" fmla="*/ 0 h 272"/>
                <a:gd name="T12" fmla="*/ 0 w 335"/>
                <a:gd name="T13" fmla="*/ 0 h 272"/>
                <a:gd name="T14" fmla="*/ 0 w 335"/>
                <a:gd name="T15" fmla="*/ 0 h 272"/>
                <a:gd name="T16" fmla="*/ 0 w 335"/>
                <a:gd name="T17" fmla="*/ 0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5"/>
                <a:gd name="T28" fmla="*/ 0 h 272"/>
                <a:gd name="T29" fmla="*/ 335 w 335"/>
                <a:gd name="T30" fmla="*/ 272 h 2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5" h="272">
                  <a:moveTo>
                    <a:pt x="0" y="271"/>
                  </a:moveTo>
                  <a:lnTo>
                    <a:pt x="56" y="241"/>
                  </a:lnTo>
                  <a:lnTo>
                    <a:pt x="113" y="201"/>
                  </a:lnTo>
                  <a:lnTo>
                    <a:pt x="168" y="156"/>
                  </a:lnTo>
                  <a:lnTo>
                    <a:pt x="220" y="111"/>
                  </a:lnTo>
                  <a:lnTo>
                    <a:pt x="266" y="68"/>
                  </a:lnTo>
                  <a:lnTo>
                    <a:pt x="302" y="33"/>
                  </a:lnTo>
                  <a:lnTo>
                    <a:pt x="325" y="9"/>
                  </a:lnTo>
                  <a:lnTo>
                    <a:pt x="334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5" name="Line 93"/>
            <p:cNvSpPr>
              <a:spLocks noChangeShapeType="1"/>
            </p:cNvSpPr>
            <p:nvPr/>
          </p:nvSpPr>
          <p:spPr bwMode="auto">
            <a:xfrm>
              <a:off x="4682" y="3017"/>
              <a:ext cx="3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6" name="AutoShape 9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7" name="AutoShape 95"/>
            <p:cNvSpPr>
              <a:spLocks noChangeArrowheads="1"/>
            </p:cNvSpPr>
            <p:nvPr/>
          </p:nvSpPr>
          <p:spPr bwMode="auto">
            <a:xfrm>
              <a:off x="4685" y="2888"/>
              <a:ext cx="74" cy="149"/>
            </a:xfrm>
            <a:custGeom>
              <a:avLst/>
              <a:gdLst>
                <a:gd name="T0" fmla="*/ 0 w 182"/>
                <a:gd name="T1" fmla="*/ 0 h 362"/>
                <a:gd name="T2" fmla="*/ 0 w 182"/>
                <a:gd name="T3" fmla="*/ 0 h 362"/>
                <a:gd name="T4" fmla="*/ 0 w 182"/>
                <a:gd name="T5" fmla="*/ 0 h 362"/>
                <a:gd name="T6" fmla="*/ 0 w 182"/>
                <a:gd name="T7" fmla="*/ 0 h 362"/>
                <a:gd name="T8" fmla="*/ 0 w 182"/>
                <a:gd name="T9" fmla="*/ 0 h 362"/>
                <a:gd name="T10" fmla="*/ 0 w 182"/>
                <a:gd name="T11" fmla="*/ 0 h 362"/>
                <a:gd name="T12" fmla="*/ 0 w 182"/>
                <a:gd name="T13" fmla="*/ 0 h 362"/>
                <a:gd name="T14" fmla="*/ 0 w 182"/>
                <a:gd name="T15" fmla="*/ 0 h 362"/>
                <a:gd name="T16" fmla="*/ 0 w 182"/>
                <a:gd name="T17" fmla="*/ 0 h 362"/>
                <a:gd name="T18" fmla="*/ 0 w 182"/>
                <a:gd name="T19" fmla="*/ 0 h 362"/>
                <a:gd name="T20" fmla="*/ 0 w 182"/>
                <a:gd name="T21" fmla="*/ 0 h 362"/>
                <a:gd name="T22" fmla="*/ 0 w 182"/>
                <a:gd name="T23" fmla="*/ 0 h 362"/>
                <a:gd name="T24" fmla="*/ 0 w 182"/>
                <a:gd name="T25" fmla="*/ 0 h 362"/>
                <a:gd name="T26" fmla="*/ 0 w 182"/>
                <a:gd name="T27" fmla="*/ 0 h 362"/>
                <a:gd name="T28" fmla="*/ 0 w 182"/>
                <a:gd name="T29" fmla="*/ 0 h 362"/>
                <a:gd name="T30" fmla="*/ 0 w 182"/>
                <a:gd name="T31" fmla="*/ 0 h 362"/>
                <a:gd name="T32" fmla="*/ 0 w 182"/>
                <a:gd name="T33" fmla="*/ 0 h 362"/>
                <a:gd name="T34" fmla="*/ 0 w 182"/>
                <a:gd name="T35" fmla="*/ 0 h 362"/>
                <a:gd name="T36" fmla="*/ 0 w 182"/>
                <a:gd name="T37" fmla="*/ 0 h 362"/>
                <a:gd name="T38" fmla="*/ 0 w 182"/>
                <a:gd name="T39" fmla="*/ 0 h 362"/>
                <a:gd name="T40" fmla="*/ 0 w 182"/>
                <a:gd name="T41" fmla="*/ 0 h 362"/>
                <a:gd name="T42" fmla="*/ 0 w 182"/>
                <a:gd name="T43" fmla="*/ 0 h 362"/>
                <a:gd name="T44" fmla="*/ 0 w 182"/>
                <a:gd name="T45" fmla="*/ 0 h 362"/>
                <a:gd name="T46" fmla="*/ 0 w 182"/>
                <a:gd name="T47" fmla="*/ 0 h 362"/>
                <a:gd name="T48" fmla="*/ 0 w 182"/>
                <a:gd name="T49" fmla="*/ 0 h 362"/>
                <a:gd name="T50" fmla="*/ 0 w 182"/>
                <a:gd name="T51" fmla="*/ 0 h 362"/>
                <a:gd name="T52" fmla="*/ 0 w 182"/>
                <a:gd name="T53" fmla="*/ 0 h 3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2"/>
                <a:gd name="T82" fmla="*/ 0 h 362"/>
                <a:gd name="T83" fmla="*/ 182 w 182"/>
                <a:gd name="T84" fmla="*/ 362 h 3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2" h="362">
                  <a:moveTo>
                    <a:pt x="0" y="361"/>
                  </a:moveTo>
                  <a:lnTo>
                    <a:pt x="23" y="333"/>
                  </a:lnTo>
                  <a:lnTo>
                    <a:pt x="48" y="293"/>
                  </a:lnTo>
                  <a:lnTo>
                    <a:pt x="75" y="246"/>
                  </a:lnTo>
                  <a:lnTo>
                    <a:pt x="103" y="194"/>
                  </a:lnTo>
                  <a:lnTo>
                    <a:pt x="107" y="196"/>
                  </a:lnTo>
                  <a:lnTo>
                    <a:pt x="109" y="211"/>
                  </a:lnTo>
                  <a:lnTo>
                    <a:pt x="111" y="225"/>
                  </a:lnTo>
                  <a:lnTo>
                    <a:pt x="114" y="228"/>
                  </a:lnTo>
                  <a:lnTo>
                    <a:pt x="139" y="159"/>
                  </a:lnTo>
                  <a:lnTo>
                    <a:pt x="161" y="84"/>
                  </a:lnTo>
                  <a:lnTo>
                    <a:pt x="169" y="51"/>
                  </a:lnTo>
                  <a:lnTo>
                    <a:pt x="175" y="25"/>
                  </a:lnTo>
                  <a:lnTo>
                    <a:pt x="179" y="7"/>
                  </a:lnTo>
                  <a:lnTo>
                    <a:pt x="181" y="0"/>
                  </a:lnTo>
                  <a:lnTo>
                    <a:pt x="176" y="20"/>
                  </a:lnTo>
                  <a:lnTo>
                    <a:pt x="162" y="69"/>
                  </a:lnTo>
                  <a:lnTo>
                    <a:pt x="142" y="131"/>
                  </a:lnTo>
                  <a:lnTo>
                    <a:pt x="117" y="190"/>
                  </a:lnTo>
                  <a:lnTo>
                    <a:pt x="113" y="191"/>
                  </a:lnTo>
                  <a:lnTo>
                    <a:pt x="109" y="181"/>
                  </a:lnTo>
                  <a:lnTo>
                    <a:pt x="104" y="172"/>
                  </a:lnTo>
                  <a:lnTo>
                    <a:pt x="99" y="173"/>
                  </a:lnTo>
                  <a:lnTo>
                    <a:pt x="75" y="219"/>
                  </a:lnTo>
                  <a:lnTo>
                    <a:pt x="50" y="261"/>
                  </a:lnTo>
                  <a:lnTo>
                    <a:pt x="27" y="297"/>
                  </a:lnTo>
                  <a:lnTo>
                    <a:pt x="6" y="32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8" name="AutoShape 9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9" name="Line 97"/>
            <p:cNvSpPr>
              <a:spLocks noChangeShapeType="1"/>
            </p:cNvSpPr>
            <p:nvPr/>
          </p:nvSpPr>
          <p:spPr bwMode="auto">
            <a:xfrm flipH="1" flipV="1">
              <a:off x="4681" y="3005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0" name="AutoShape 9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1" name="AutoShape 99"/>
            <p:cNvSpPr>
              <a:spLocks noChangeArrowheads="1"/>
            </p:cNvSpPr>
            <p:nvPr/>
          </p:nvSpPr>
          <p:spPr bwMode="auto">
            <a:xfrm>
              <a:off x="4560" y="3007"/>
              <a:ext cx="122" cy="103"/>
            </a:xfrm>
            <a:custGeom>
              <a:avLst/>
              <a:gdLst>
                <a:gd name="T0" fmla="*/ 0 w 301"/>
                <a:gd name="T1" fmla="*/ 0 h 249"/>
                <a:gd name="T2" fmla="*/ 0 w 301"/>
                <a:gd name="T3" fmla="*/ 0 h 249"/>
                <a:gd name="T4" fmla="*/ 0 w 301"/>
                <a:gd name="T5" fmla="*/ 0 h 249"/>
                <a:gd name="T6" fmla="*/ 0 w 301"/>
                <a:gd name="T7" fmla="*/ 0 h 249"/>
                <a:gd name="T8" fmla="*/ 0 w 301"/>
                <a:gd name="T9" fmla="*/ 0 h 249"/>
                <a:gd name="T10" fmla="*/ 0 w 301"/>
                <a:gd name="T11" fmla="*/ 0 h 249"/>
                <a:gd name="T12" fmla="*/ 0 w 301"/>
                <a:gd name="T13" fmla="*/ 0 h 24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01"/>
                <a:gd name="T22" fmla="*/ 0 h 249"/>
                <a:gd name="T23" fmla="*/ 301 w 301"/>
                <a:gd name="T24" fmla="*/ 249 h 24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01" h="249">
                  <a:moveTo>
                    <a:pt x="300" y="0"/>
                  </a:moveTo>
                  <a:lnTo>
                    <a:pt x="292" y="7"/>
                  </a:lnTo>
                  <a:lnTo>
                    <a:pt x="271" y="26"/>
                  </a:lnTo>
                  <a:lnTo>
                    <a:pt x="238" y="56"/>
                  </a:lnTo>
                  <a:lnTo>
                    <a:pt x="197" y="92"/>
                  </a:lnTo>
                  <a:lnTo>
                    <a:pt x="100" y="173"/>
                  </a:lnTo>
                  <a:lnTo>
                    <a:pt x="0" y="248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" name="AutoShape 10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" name="Line 101"/>
            <p:cNvSpPr>
              <a:spLocks noChangeShapeType="1"/>
            </p:cNvSpPr>
            <p:nvPr/>
          </p:nvSpPr>
          <p:spPr bwMode="auto">
            <a:xfrm flipV="1">
              <a:off x="4559" y="3092"/>
              <a:ext cx="1" cy="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4" name="AutoShape 10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5" name="AutoShape 103"/>
            <p:cNvSpPr>
              <a:spLocks noChangeArrowheads="1"/>
            </p:cNvSpPr>
            <p:nvPr/>
          </p:nvSpPr>
          <p:spPr bwMode="auto">
            <a:xfrm>
              <a:off x="4406" y="3094"/>
              <a:ext cx="156" cy="36"/>
            </a:xfrm>
            <a:custGeom>
              <a:avLst/>
              <a:gdLst>
                <a:gd name="T0" fmla="*/ 0 w 384"/>
                <a:gd name="T1" fmla="*/ 0 h 86"/>
                <a:gd name="T2" fmla="*/ 0 w 384"/>
                <a:gd name="T3" fmla="*/ 0 h 86"/>
                <a:gd name="T4" fmla="*/ 0 w 384"/>
                <a:gd name="T5" fmla="*/ 0 h 86"/>
                <a:gd name="T6" fmla="*/ 0 w 384"/>
                <a:gd name="T7" fmla="*/ 0 h 86"/>
                <a:gd name="T8" fmla="*/ 0 w 384"/>
                <a:gd name="T9" fmla="*/ 0 h 86"/>
                <a:gd name="T10" fmla="*/ 0 w 384"/>
                <a:gd name="T11" fmla="*/ 0 h 86"/>
                <a:gd name="T12" fmla="*/ 0 w 384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4"/>
                <a:gd name="T22" fmla="*/ 0 h 86"/>
                <a:gd name="T23" fmla="*/ 384 w 384"/>
                <a:gd name="T24" fmla="*/ 86 h 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4" h="86">
                  <a:moveTo>
                    <a:pt x="383" y="0"/>
                  </a:moveTo>
                  <a:lnTo>
                    <a:pt x="373" y="4"/>
                  </a:lnTo>
                  <a:lnTo>
                    <a:pt x="346" y="14"/>
                  </a:lnTo>
                  <a:lnTo>
                    <a:pt x="304" y="28"/>
                  </a:lnTo>
                  <a:lnTo>
                    <a:pt x="252" y="44"/>
                  </a:lnTo>
                  <a:lnTo>
                    <a:pt x="128" y="73"/>
                  </a:lnTo>
                  <a:lnTo>
                    <a:pt x="0" y="85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6" name="AutoShape 10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7" name="Line 105"/>
            <p:cNvSpPr>
              <a:spLocks noChangeShapeType="1"/>
            </p:cNvSpPr>
            <p:nvPr/>
          </p:nvSpPr>
          <p:spPr bwMode="auto">
            <a:xfrm flipV="1">
              <a:off x="4405" y="3111"/>
              <a:ext cx="3" cy="1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8" name="AutoShape 10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9" name="AutoShape 107"/>
            <p:cNvSpPr>
              <a:spLocks noChangeArrowheads="1"/>
            </p:cNvSpPr>
            <p:nvPr/>
          </p:nvSpPr>
          <p:spPr bwMode="auto">
            <a:xfrm>
              <a:off x="4293" y="3102"/>
              <a:ext cx="118" cy="13"/>
            </a:xfrm>
            <a:custGeom>
              <a:avLst/>
              <a:gdLst>
                <a:gd name="T0" fmla="*/ 0 w 290"/>
                <a:gd name="T1" fmla="*/ 0 h 31"/>
                <a:gd name="T2" fmla="*/ 0 w 290"/>
                <a:gd name="T3" fmla="*/ 0 h 31"/>
                <a:gd name="T4" fmla="*/ 0 w 290"/>
                <a:gd name="T5" fmla="*/ 0 h 31"/>
                <a:gd name="T6" fmla="*/ 0 w 290"/>
                <a:gd name="T7" fmla="*/ 0 h 31"/>
                <a:gd name="T8" fmla="*/ 0 w 290"/>
                <a:gd name="T9" fmla="*/ 0 h 31"/>
                <a:gd name="T10" fmla="*/ 0 w 290"/>
                <a:gd name="T11" fmla="*/ 0 h 31"/>
                <a:gd name="T12" fmla="*/ 0 w 290"/>
                <a:gd name="T13" fmla="*/ 0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0"/>
                <a:gd name="T22" fmla="*/ 0 h 31"/>
                <a:gd name="T23" fmla="*/ 290 w 290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0" h="31">
                  <a:moveTo>
                    <a:pt x="289" y="23"/>
                  </a:moveTo>
                  <a:lnTo>
                    <a:pt x="282" y="24"/>
                  </a:lnTo>
                  <a:lnTo>
                    <a:pt x="262" y="26"/>
                  </a:lnTo>
                  <a:lnTo>
                    <a:pt x="231" y="28"/>
                  </a:lnTo>
                  <a:lnTo>
                    <a:pt x="191" y="30"/>
                  </a:lnTo>
                  <a:lnTo>
                    <a:pt x="98" y="24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0" name="AutoShape 10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1" name="AutoShape 109"/>
            <p:cNvSpPr>
              <a:spLocks noChangeArrowheads="1"/>
            </p:cNvSpPr>
            <p:nvPr/>
          </p:nvSpPr>
          <p:spPr bwMode="auto">
            <a:xfrm>
              <a:off x="4213" y="3062"/>
              <a:ext cx="86" cy="41"/>
            </a:xfrm>
            <a:custGeom>
              <a:avLst/>
              <a:gdLst>
                <a:gd name="T0" fmla="*/ 0 w 214"/>
                <a:gd name="T1" fmla="*/ 0 h 99"/>
                <a:gd name="T2" fmla="*/ 0 w 214"/>
                <a:gd name="T3" fmla="*/ 0 h 99"/>
                <a:gd name="T4" fmla="*/ 0 w 214"/>
                <a:gd name="T5" fmla="*/ 0 h 99"/>
                <a:gd name="T6" fmla="*/ 0 60000 65536"/>
                <a:gd name="T7" fmla="*/ 0 60000 65536"/>
                <a:gd name="T8" fmla="*/ 0 60000 65536"/>
                <a:gd name="T9" fmla="*/ 0 w 214"/>
                <a:gd name="T10" fmla="*/ 0 h 99"/>
                <a:gd name="T11" fmla="*/ 214 w 214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4" h="99">
                  <a:moveTo>
                    <a:pt x="199" y="98"/>
                  </a:moveTo>
                  <a:lnTo>
                    <a:pt x="213" y="77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" name="AutoShape 11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" name="AutoShape 111"/>
            <p:cNvSpPr>
              <a:spLocks noChangeArrowheads="1"/>
            </p:cNvSpPr>
            <p:nvPr/>
          </p:nvSpPr>
          <p:spPr bwMode="auto">
            <a:xfrm>
              <a:off x="4203" y="2891"/>
              <a:ext cx="600" cy="290"/>
            </a:xfrm>
            <a:custGeom>
              <a:avLst/>
              <a:gdLst>
                <a:gd name="T0" fmla="*/ 0 w 1478"/>
                <a:gd name="T1" fmla="*/ 0 h 699"/>
                <a:gd name="T2" fmla="*/ 0 w 1478"/>
                <a:gd name="T3" fmla="*/ 0 h 699"/>
                <a:gd name="T4" fmla="*/ 0 w 1478"/>
                <a:gd name="T5" fmla="*/ 0 h 699"/>
                <a:gd name="T6" fmla="*/ 0 w 1478"/>
                <a:gd name="T7" fmla="*/ 0 h 699"/>
                <a:gd name="T8" fmla="*/ 0 w 1478"/>
                <a:gd name="T9" fmla="*/ 0 h 699"/>
                <a:gd name="T10" fmla="*/ 0 w 1478"/>
                <a:gd name="T11" fmla="*/ 0 h 699"/>
                <a:gd name="T12" fmla="*/ 0 w 1478"/>
                <a:gd name="T13" fmla="*/ 0 h 699"/>
                <a:gd name="T14" fmla="*/ 0 w 1478"/>
                <a:gd name="T15" fmla="*/ 0 h 699"/>
                <a:gd name="T16" fmla="*/ 0 w 1478"/>
                <a:gd name="T17" fmla="*/ 0 h 699"/>
                <a:gd name="T18" fmla="*/ 0 w 1478"/>
                <a:gd name="T19" fmla="*/ 0 h 699"/>
                <a:gd name="T20" fmla="*/ 0 w 1478"/>
                <a:gd name="T21" fmla="*/ 0 h 699"/>
                <a:gd name="T22" fmla="*/ 0 w 1478"/>
                <a:gd name="T23" fmla="*/ 0 h 699"/>
                <a:gd name="T24" fmla="*/ 0 w 1478"/>
                <a:gd name="T25" fmla="*/ 0 h 699"/>
                <a:gd name="T26" fmla="*/ 0 w 1478"/>
                <a:gd name="T27" fmla="*/ 0 h 699"/>
                <a:gd name="T28" fmla="*/ 0 w 1478"/>
                <a:gd name="T29" fmla="*/ 0 h 699"/>
                <a:gd name="T30" fmla="*/ 0 w 1478"/>
                <a:gd name="T31" fmla="*/ 0 h 699"/>
                <a:gd name="T32" fmla="*/ 0 w 1478"/>
                <a:gd name="T33" fmla="*/ 0 h 699"/>
                <a:gd name="T34" fmla="*/ 0 w 1478"/>
                <a:gd name="T35" fmla="*/ 0 h 699"/>
                <a:gd name="T36" fmla="*/ 0 w 1478"/>
                <a:gd name="T37" fmla="*/ 0 h 699"/>
                <a:gd name="T38" fmla="*/ 0 w 1478"/>
                <a:gd name="T39" fmla="*/ 0 h 699"/>
                <a:gd name="T40" fmla="*/ 0 w 1478"/>
                <a:gd name="T41" fmla="*/ 0 h 699"/>
                <a:gd name="T42" fmla="*/ 0 w 1478"/>
                <a:gd name="T43" fmla="*/ 0 h 699"/>
                <a:gd name="T44" fmla="*/ 0 w 1478"/>
                <a:gd name="T45" fmla="*/ 0 h 699"/>
                <a:gd name="T46" fmla="*/ 0 w 1478"/>
                <a:gd name="T47" fmla="*/ 0 h 699"/>
                <a:gd name="T48" fmla="*/ 0 w 1478"/>
                <a:gd name="T49" fmla="*/ 0 h 699"/>
                <a:gd name="T50" fmla="*/ 0 w 1478"/>
                <a:gd name="T51" fmla="*/ 0 h 699"/>
                <a:gd name="T52" fmla="*/ 0 w 1478"/>
                <a:gd name="T53" fmla="*/ 0 h 699"/>
                <a:gd name="T54" fmla="*/ 0 w 1478"/>
                <a:gd name="T55" fmla="*/ 0 h 699"/>
                <a:gd name="T56" fmla="*/ 0 w 1478"/>
                <a:gd name="T57" fmla="*/ 0 h 699"/>
                <a:gd name="T58" fmla="*/ 0 w 1478"/>
                <a:gd name="T59" fmla="*/ 0 h 699"/>
                <a:gd name="T60" fmla="*/ 0 w 1478"/>
                <a:gd name="T61" fmla="*/ 0 h 699"/>
                <a:gd name="T62" fmla="*/ 0 w 1478"/>
                <a:gd name="T63" fmla="*/ 0 h 699"/>
                <a:gd name="T64" fmla="*/ 0 w 1478"/>
                <a:gd name="T65" fmla="*/ 0 h 699"/>
                <a:gd name="T66" fmla="*/ 0 w 1478"/>
                <a:gd name="T67" fmla="*/ 0 h 699"/>
                <a:gd name="T68" fmla="*/ 0 w 1478"/>
                <a:gd name="T69" fmla="*/ 0 h 699"/>
                <a:gd name="T70" fmla="*/ 0 w 1478"/>
                <a:gd name="T71" fmla="*/ 0 h 699"/>
                <a:gd name="T72" fmla="*/ 0 w 1478"/>
                <a:gd name="T73" fmla="*/ 0 h 699"/>
                <a:gd name="T74" fmla="*/ 0 w 1478"/>
                <a:gd name="T75" fmla="*/ 0 h 699"/>
                <a:gd name="T76" fmla="*/ 0 w 1478"/>
                <a:gd name="T77" fmla="*/ 0 h 699"/>
                <a:gd name="T78" fmla="*/ 0 w 1478"/>
                <a:gd name="T79" fmla="*/ 0 h 699"/>
                <a:gd name="T80" fmla="*/ 0 w 1478"/>
                <a:gd name="T81" fmla="*/ 0 h 699"/>
                <a:gd name="T82" fmla="*/ 0 w 1478"/>
                <a:gd name="T83" fmla="*/ 0 h 699"/>
                <a:gd name="T84" fmla="*/ 0 w 1478"/>
                <a:gd name="T85" fmla="*/ 0 h 699"/>
                <a:gd name="T86" fmla="*/ 0 w 1478"/>
                <a:gd name="T87" fmla="*/ 0 h 699"/>
                <a:gd name="T88" fmla="*/ 0 w 1478"/>
                <a:gd name="T89" fmla="*/ 0 h 699"/>
                <a:gd name="T90" fmla="*/ 0 w 1478"/>
                <a:gd name="T91" fmla="*/ 0 h 699"/>
                <a:gd name="T92" fmla="*/ 0 w 1478"/>
                <a:gd name="T93" fmla="*/ 0 h 699"/>
                <a:gd name="T94" fmla="*/ 0 w 1478"/>
                <a:gd name="T95" fmla="*/ 0 h 6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78"/>
                <a:gd name="T145" fmla="*/ 0 h 699"/>
                <a:gd name="T146" fmla="*/ 1478 w 1478"/>
                <a:gd name="T147" fmla="*/ 699 h 6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78" h="699">
                  <a:moveTo>
                    <a:pt x="0" y="490"/>
                  </a:moveTo>
                  <a:lnTo>
                    <a:pt x="209" y="609"/>
                  </a:lnTo>
                  <a:lnTo>
                    <a:pt x="190" y="622"/>
                  </a:lnTo>
                  <a:lnTo>
                    <a:pt x="180" y="627"/>
                  </a:lnTo>
                  <a:lnTo>
                    <a:pt x="204" y="640"/>
                  </a:lnTo>
                  <a:lnTo>
                    <a:pt x="244" y="649"/>
                  </a:lnTo>
                  <a:lnTo>
                    <a:pt x="294" y="655"/>
                  </a:lnTo>
                  <a:lnTo>
                    <a:pt x="348" y="658"/>
                  </a:lnTo>
                  <a:lnTo>
                    <a:pt x="400" y="659"/>
                  </a:lnTo>
                  <a:lnTo>
                    <a:pt x="445" y="659"/>
                  </a:lnTo>
                  <a:lnTo>
                    <a:pt x="476" y="659"/>
                  </a:lnTo>
                  <a:lnTo>
                    <a:pt x="488" y="659"/>
                  </a:lnTo>
                  <a:lnTo>
                    <a:pt x="455" y="697"/>
                  </a:lnTo>
                  <a:lnTo>
                    <a:pt x="512" y="698"/>
                  </a:lnTo>
                  <a:lnTo>
                    <a:pt x="586" y="690"/>
                  </a:lnTo>
                  <a:lnTo>
                    <a:pt x="671" y="673"/>
                  </a:lnTo>
                  <a:lnTo>
                    <a:pt x="762" y="651"/>
                  </a:lnTo>
                  <a:lnTo>
                    <a:pt x="768" y="655"/>
                  </a:lnTo>
                  <a:lnTo>
                    <a:pt x="765" y="670"/>
                  </a:lnTo>
                  <a:lnTo>
                    <a:pt x="762" y="684"/>
                  </a:lnTo>
                  <a:lnTo>
                    <a:pt x="767" y="687"/>
                  </a:lnTo>
                  <a:lnTo>
                    <a:pt x="882" y="643"/>
                  </a:lnTo>
                  <a:lnTo>
                    <a:pt x="988" y="584"/>
                  </a:lnTo>
                  <a:lnTo>
                    <a:pt x="1032" y="557"/>
                  </a:lnTo>
                  <a:lnTo>
                    <a:pt x="1066" y="534"/>
                  </a:lnTo>
                  <a:lnTo>
                    <a:pt x="1088" y="518"/>
                  </a:lnTo>
                  <a:lnTo>
                    <a:pt x="1096" y="512"/>
                  </a:lnTo>
                  <a:lnTo>
                    <a:pt x="1067" y="578"/>
                  </a:lnTo>
                  <a:lnTo>
                    <a:pt x="1117" y="548"/>
                  </a:lnTo>
                  <a:lnTo>
                    <a:pt x="1161" y="508"/>
                  </a:lnTo>
                  <a:lnTo>
                    <a:pt x="1199" y="464"/>
                  </a:lnTo>
                  <a:lnTo>
                    <a:pt x="1229" y="418"/>
                  </a:lnTo>
                  <a:lnTo>
                    <a:pt x="1253" y="376"/>
                  </a:lnTo>
                  <a:lnTo>
                    <a:pt x="1270" y="341"/>
                  </a:lnTo>
                  <a:lnTo>
                    <a:pt x="1281" y="316"/>
                  </a:lnTo>
                  <a:lnTo>
                    <a:pt x="1284" y="307"/>
                  </a:lnTo>
                  <a:lnTo>
                    <a:pt x="1295" y="360"/>
                  </a:lnTo>
                  <a:lnTo>
                    <a:pt x="1317" y="332"/>
                  </a:lnTo>
                  <a:lnTo>
                    <a:pt x="1343" y="292"/>
                  </a:lnTo>
                  <a:lnTo>
                    <a:pt x="1370" y="245"/>
                  </a:lnTo>
                  <a:lnTo>
                    <a:pt x="1399" y="194"/>
                  </a:lnTo>
                  <a:lnTo>
                    <a:pt x="1402" y="197"/>
                  </a:lnTo>
                  <a:lnTo>
                    <a:pt x="1403" y="211"/>
                  </a:lnTo>
                  <a:lnTo>
                    <a:pt x="1405" y="224"/>
                  </a:lnTo>
                  <a:lnTo>
                    <a:pt x="1408" y="225"/>
                  </a:lnTo>
                  <a:lnTo>
                    <a:pt x="1434" y="158"/>
                  </a:lnTo>
                  <a:lnTo>
                    <a:pt x="1456" y="84"/>
                  </a:lnTo>
                  <a:lnTo>
                    <a:pt x="1464" y="51"/>
                  </a:lnTo>
                  <a:lnTo>
                    <a:pt x="1471" y="24"/>
                  </a:lnTo>
                  <a:lnTo>
                    <a:pt x="1475" y="6"/>
                  </a:lnTo>
                  <a:lnTo>
                    <a:pt x="1477" y="0"/>
                  </a:lnTo>
                  <a:lnTo>
                    <a:pt x="1471" y="20"/>
                  </a:lnTo>
                  <a:lnTo>
                    <a:pt x="1457" y="68"/>
                  </a:lnTo>
                  <a:lnTo>
                    <a:pt x="1437" y="130"/>
                  </a:lnTo>
                  <a:lnTo>
                    <a:pt x="1413" y="189"/>
                  </a:lnTo>
                  <a:lnTo>
                    <a:pt x="1409" y="191"/>
                  </a:lnTo>
                  <a:lnTo>
                    <a:pt x="1404" y="181"/>
                  </a:lnTo>
                  <a:lnTo>
                    <a:pt x="1400" y="171"/>
                  </a:lnTo>
                  <a:lnTo>
                    <a:pt x="1395" y="172"/>
                  </a:lnTo>
                  <a:lnTo>
                    <a:pt x="1370" y="219"/>
                  </a:lnTo>
                  <a:lnTo>
                    <a:pt x="1345" y="262"/>
                  </a:lnTo>
                  <a:lnTo>
                    <a:pt x="1322" y="297"/>
                  </a:lnTo>
                  <a:lnTo>
                    <a:pt x="1301" y="322"/>
                  </a:lnTo>
                  <a:lnTo>
                    <a:pt x="1289" y="286"/>
                  </a:lnTo>
                  <a:lnTo>
                    <a:pt x="1285" y="294"/>
                  </a:lnTo>
                  <a:lnTo>
                    <a:pt x="1274" y="317"/>
                  </a:lnTo>
                  <a:lnTo>
                    <a:pt x="1257" y="349"/>
                  </a:lnTo>
                  <a:lnTo>
                    <a:pt x="1235" y="388"/>
                  </a:lnTo>
                  <a:lnTo>
                    <a:pt x="1207" y="430"/>
                  </a:lnTo>
                  <a:lnTo>
                    <a:pt x="1176" y="471"/>
                  </a:lnTo>
                  <a:lnTo>
                    <a:pt x="1141" y="506"/>
                  </a:lnTo>
                  <a:lnTo>
                    <a:pt x="1103" y="533"/>
                  </a:lnTo>
                  <a:lnTo>
                    <a:pt x="1108" y="497"/>
                  </a:lnTo>
                  <a:lnTo>
                    <a:pt x="1101" y="502"/>
                  </a:lnTo>
                  <a:lnTo>
                    <a:pt x="1079" y="516"/>
                  </a:lnTo>
                  <a:lnTo>
                    <a:pt x="1047" y="537"/>
                  </a:lnTo>
                  <a:lnTo>
                    <a:pt x="1006" y="563"/>
                  </a:lnTo>
                  <a:lnTo>
                    <a:pt x="905" y="617"/>
                  </a:lnTo>
                  <a:lnTo>
                    <a:pt x="796" y="660"/>
                  </a:lnTo>
                  <a:lnTo>
                    <a:pt x="790" y="656"/>
                  </a:lnTo>
                  <a:lnTo>
                    <a:pt x="797" y="642"/>
                  </a:lnTo>
                  <a:lnTo>
                    <a:pt x="804" y="629"/>
                  </a:lnTo>
                  <a:lnTo>
                    <a:pt x="799" y="625"/>
                  </a:lnTo>
                  <a:lnTo>
                    <a:pt x="714" y="647"/>
                  </a:lnTo>
                  <a:lnTo>
                    <a:pt x="626" y="666"/>
                  </a:lnTo>
                  <a:lnTo>
                    <a:pt x="548" y="680"/>
                  </a:lnTo>
                  <a:lnTo>
                    <a:pt x="488" y="684"/>
                  </a:lnTo>
                  <a:lnTo>
                    <a:pt x="499" y="645"/>
                  </a:lnTo>
                  <a:lnTo>
                    <a:pt x="491" y="646"/>
                  </a:lnTo>
                  <a:lnTo>
                    <a:pt x="471" y="648"/>
                  </a:lnTo>
                  <a:lnTo>
                    <a:pt x="440" y="650"/>
                  </a:lnTo>
                  <a:lnTo>
                    <a:pt x="400" y="651"/>
                  </a:lnTo>
                  <a:lnTo>
                    <a:pt x="306" y="646"/>
                  </a:lnTo>
                  <a:lnTo>
                    <a:pt x="209" y="624"/>
                  </a:lnTo>
                  <a:lnTo>
                    <a:pt x="223" y="602"/>
                  </a:lnTo>
                  <a:lnTo>
                    <a:pt x="0" y="49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4" name="AutoShape 11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" name="Line 113"/>
            <p:cNvSpPr>
              <a:spLocks noChangeShapeType="1"/>
            </p:cNvSpPr>
            <p:nvPr/>
          </p:nvSpPr>
          <p:spPr bwMode="auto">
            <a:xfrm>
              <a:off x="4204" y="3095"/>
              <a:ext cx="83" cy="48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AutoShape 11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7" name="AutoShape 115"/>
            <p:cNvSpPr>
              <a:spLocks noChangeArrowheads="1"/>
            </p:cNvSpPr>
            <p:nvPr/>
          </p:nvSpPr>
          <p:spPr bwMode="auto">
            <a:xfrm>
              <a:off x="4276" y="3143"/>
              <a:ext cx="126" cy="22"/>
            </a:xfrm>
            <a:custGeom>
              <a:avLst/>
              <a:gdLst>
                <a:gd name="T0" fmla="*/ 0 w 309"/>
                <a:gd name="T1" fmla="*/ 0 h 51"/>
                <a:gd name="T2" fmla="*/ 0 w 309"/>
                <a:gd name="T3" fmla="*/ 0 h 51"/>
                <a:gd name="T4" fmla="*/ 0 w 309"/>
                <a:gd name="T5" fmla="*/ 0 h 51"/>
                <a:gd name="T6" fmla="*/ 0 w 309"/>
                <a:gd name="T7" fmla="*/ 0 h 51"/>
                <a:gd name="T8" fmla="*/ 0 w 309"/>
                <a:gd name="T9" fmla="*/ 0 h 51"/>
                <a:gd name="T10" fmla="*/ 0 w 309"/>
                <a:gd name="T11" fmla="*/ 0 h 51"/>
                <a:gd name="T12" fmla="*/ 0 w 309"/>
                <a:gd name="T13" fmla="*/ 0 h 51"/>
                <a:gd name="T14" fmla="*/ 0 w 309"/>
                <a:gd name="T15" fmla="*/ 0 h 51"/>
                <a:gd name="T16" fmla="*/ 0 w 309"/>
                <a:gd name="T17" fmla="*/ 0 h 51"/>
                <a:gd name="T18" fmla="*/ 0 w 309"/>
                <a:gd name="T19" fmla="*/ 0 h 51"/>
                <a:gd name="T20" fmla="*/ 0 w 309"/>
                <a:gd name="T21" fmla="*/ 0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09"/>
                <a:gd name="T34" fmla="*/ 0 h 51"/>
                <a:gd name="T35" fmla="*/ 309 w 309"/>
                <a:gd name="T36" fmla="*/ 51 h 5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09" h="51">
                  <a:moveTo>
                    <a:pt x="29" y="0"/>
                  </a:moveTo>
                  <a:lnTo>
                    <a:pt x="10" y="13"/>
                  </a:lnTo>
                  <a:lnTo>
                    <a:pt x="0" y="18"/>
                  </a:lnTo>
                  <a:lnTo>
                    <a:pt x="24" y="31"/>
                  </a:lnTo>
                  <a:lnTo>
                    <a:pt x="64" y="40"/>
                  </a:lnTo>
                  <a:lnTo>
                    <a:pt x="114" y="46"/>
                  </a:lnTo>
                  <a:lnTo>
                    <a:pt x="168" y="49"/>
                  </a:lnTo>
                  <a:lnTo>
                    <a:pt x="220" y="50"/>
                  </a:lnTo>
                  <a:lnTo>
                    <a:pt x="265" y="50"/>
                  </a:lnTo>
                  <a:lnTo>
                    <a:pt x="296" y="50"/>
                  </a:lnTo>
                  <a:lnTo>
                    <a:pt x="308" y="5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8" name="AutoShape 11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auto">
            <a:xfrm flipH="1">
              <a:off x="4387" y="3166"/>
              <a:ext cx="14" cy="1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0" name="AutoShape 11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1" name="AutoShape 119"/>
            <p:cNvSpPr>
              <a:spLocks noChangeArrowheads="1"/>
            </p:cNvSpPr>
            <p:nvPr/>
          </p:nvSpPr>
          <p:spPr bwMode="auto">
            <a:xfrm>
              <a:off x="4387" y="3103"/>
              <a:ext cx="261" cy="78"/>
            </a:xfrm>
            <a:custGeom>
              <a:avLst/>
              <a:gdLst>
                <a:gd name="T0" fmla="*/ 0 w 642"/>
                <a:gd name="T1" fmla="*/ 0 h 187"/>
                <a:gd name="T2" fmla="*/ 0 w 642"/>
                <a:gd name="T3" fmla="*/ 0 h 187"/>
                <a:gd name="T4" fmla="*/ 0 w 642"/>
                <a:gd name="T5" fmla="*/ 0 h 187"/>
                <a:gd name="T6" fmla="*/ 0 w 642"/>
                <a:gd name="T7" fmla="*/ 0 h 187"/>
                <a:gd name="T8" fmla="*/ 0 w 642"/>
                <a:gd name="T9" fmla="*/ 0 h 187"/>
                <a:gd name="T10" fmla="*/ 0 w 642"/>
                <a:gd name="T11" fmla="*/ 0 h 187"/>
                <a:gd name="T12" fmla="*/ 0 w 642"/>
                <a:gd name="T13" fmla="*/ 0 h 187"/>
                <a:gd name="T14" fmla="*/ 0 w 642"/>
                <a:gd name="T15" fmla="*/ 0 h 187"/>
                <a:gd name="T16" fmla="*/ 0 w 642"/>
                <a:gd name="T17" fmla="*/ 0 h 187"/>
                <a:gd name="T18" fmla="*/ 0 w 642"/>
                <a:gd name="T19" fmla="*/ 0 h 187"/>
                <a:gd name="T20" fmla="*/ 0 w 642"/>
                <a:gd name="T21" fmla="*/ 0 h 187"/>
                <a:gd name="T22" fmla="*/ 0 w 642"/>
                <a:gd name="T23" fmla="*/ 0 h 187"/>
                <a:gd name="T24" fmla="*/ 0 w 642"/>
                <a:gd name="T25" fmla="*/ 0 h 187"/>
                <a:gd name="T26" fmla="*/ 0 w 642"/>
                <a:gd name="T27" fmla="*/ 0 h 187"/>
                <a:gd name="T28" fmla="*/ 0 w 642"/>
                <a:gd name="T29" fmla="*/ 0 h 18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2"/>
                <a:gd name="T46" fmla="*/ 0 h 187"/>
                <a:gd name="T47" fmla="*/ 642 w 642"/>
                <a:gd name="T48" fmla="*/ 187 h 18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2" h="187">
                  <a:moveTo>
                    <a:pt x="0" y="185"/>
                  </a:moveTo>
                  <a:lnTo>
                    <a:pt x="57" y="186"/>
                  </a:lnTo>
                  <a:lnTo>
                    <a:pt x="131" y="178"/>
                  </a:lnTo>
                  <a:lnTo>
                    <a:pt x="216" y="161"/>
                  </a:lnTo>
                  <a:lnTo>
                    <a:pt x="307" y="139"/>
                  </a:lnTo>
                  <a:lnTo>
                    <a:pt x="313" y="143"/>
                  </a:lnTo>
                  <a:lnTo>
                    <a:pt x="310" y="158"/>
                  </a:lnTo>
                  <a:lnTo>
                    <a:pt x="307" y="172"/>
                  </a:lnTo>
                  <a:lnTo>
                    <a:pt x="312" y="175"/>
                  </a:lnTo>
                  <a:lnTo>
                    <a:pt x="427" y="131"/>
                  </a:lnTo>
                  <a:lnTo>
                    <a:pt x="533" y="72"/>
                  </a:lnTo>
                  <a:lnTo>
                    <a:pt x="577" y="45"/>
                  </a:lnTo>
                  <a:lnTo>
                    <a:pt x="611" y="22"/>
                  </a:lnTo>
                  <a:lnTo>
                    <a:pt x="633" y="6"/>
                  </a:lnTo>
                  <a:lnTo>
                    <a:pt x="64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2" name="AutoShape 12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" name="Line 121"/>
            <p:cNvSpPr>
              <a:spLocks noChangeShapeType="1"/>
            </p:cNvSpPr>
            <p:nvPr/>
          </p:nvSpPr>
          <p:spPr bwMode="auto">
            <a:xfrm flipH="1">
              <a:off x="4636" y="3105"/>
              <a:ext cx="12" cy="2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AutoShape 12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" name="AutoShape 123"/>
            <p:cNvSpPr>
              <a:spLocks noChangeArrowheads="1"/>
            </p:cNvSpPr>
            <p:nvPr/>
          </p:nvSpPr>
          <p:spPr bwMode="auto">
            <a:xfrm>
              <a:off x="4636" y="3019"/>
              <a:ext cx="89" cy="113"/>
            </a:xfrm>
            <a:custGeom>
              <a:avLst/>
              <a:gdLst>
                <a:gd name="T0" fmla="*/ 0 w 218"/>
                <a:gd name="T1" fmla="*/ 0 h 272"/>
                <a:gd name="T2" fmla="*/ 0 w 218"/>
                <a:gd name="T3" fmla="*/ 0 h 272"/>
                <a:gd name="T4" fmla="*/ 0 w 218"/>
                <a:gd name="T5" fmla="*/ 0 h 272"/>
                <a:gd name="T6" fmla="*/ 0 w 218"/>
                <a:gd name="T7" fmla="*/ 0 h 272"/>
                <a:gd name="T8" fmla="*/ 0 w 218"/>
                <a:gd name="T9" fmla="*/ 0 h 272"/>
                <a:gd name="T10" fmla="*/ 0 w 218"/>
                <a:gd name="T11" fmla="*/ 0 h 272"/>
                <a:gd name="T12" fmla="*/ 0 w 218"/>
                <a:gd name="T13" fmla="*/ 0 h 272"/>
                <a:gd name="T14" fmla="*/ 0 w 218"/>
                <a:gd name="T15" fmla="*/ 0 h 272"/>
                <a:gd name="T16" fmla="*/ 0 w 218"/>
                <a:gd name="T17" fmla="*/ 0 h 2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8"/>
                <a:gd name="T28" fmla="*/ 0 h 272"/>
                <a:gd name="T29" fmla="*/ 218 w 218"/>
                <a:gd name="T30" fmla="*/ 272 h 2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8" h="272">
                  <a:moveTo>
                    <a:pt x="0" y="271"/>
                  </a:moveTo>
                  <a:lnTo>
                    <a:pt x="50" y="241"/>
                  </a:lnTo>
                  <a:lnTo>
                    <a:pt x="94" y="201"/>
                  </a:lnTo>
                  <a:lnTo>
                    <a:pt x="132" y="157"/>
                  </a:lnTo>
                  <a:lnTo>
                    <a:pt x="162" y="111"/>
                  </a:lnTo>
                  <a:lnTo>
                    <a:pt x="186" y="69"/>
                  </a:lnTo>
                  <a:lnTo>
                    <a:pt x="203" y="34"/>
                  </a:lnTo>
                  <a:lnTo>
                    <a:pt x="214" y="9"/>
                  </a:lnTo>
                  <a:lnTo>
                    <a:pt x="217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6" name="AutoShape 12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>
              <a:off x="4725" y="3019"/>
              <a:ext cx="4" cy="21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8" name="AutoShape 12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9" name="AutoShape 127"/>
            <p:cNvSpPr>
              <a:spLocks noChangeArrowheads="1"/>
            </p:cNvSpPr>
            <p:nvPr/>
          </p:nvSpPr>
          <p:spPr bwMode="auto">
            <a:xfrm>
              <a:off x="4728" y="2891"/>
              <a:ext cx="74" cy="150"/>
            </a:xfrm>
            <a:custGeom>
              <a:avLst/>
              <a:gdLst>
                <a:gd name="T0" fmla="*/ 0 w 183"/>
                <a:gd name="T1" fmla="*/ 0 h 361"/>
                <a:gd name="T2" fmla="*/ 0 w 183"/>
                <a:gd name="T3" fmla="*/ 0 h 361"/>
                <a:gd name="T4" fmla="*/ 0 w 183"/>
                <a:gd name="T5" fmla="*/ 0 h 361"/>
                <a:gd name="T6" fmla="*/ 0 w 183"/>
                <a:gd name="T7" fmla="*/ 0 h 361"/>
                <a:gd name="T8" fmla="*/ 0 w 183"/>
                <a:gd name="T9" fmla="*/ 0 h 361"/>
                <a:gd name="T10" fmla="*/ 0 w 183"/>
                <a:gd name="T11" fmla="*/ 0 h 361"/>
                <a:gd name="T12" fmla="*/ 0 w 183"/>
                <a:gd name="T13" fmla="*/ 0 h 361"/>
                <a:gd name="T14" fmla="*/ 0 w 183"/>
                <a:gd name="T15" fmla="*/ 0 h 361"/>
                <a:gd name="T16" fmla="*/ 0 w 183"/>
                <a:gd name="T17" fmla="*/ 0 h 361"/>
                <a:gd name="T18" fmla="*/ 0 w 183"/>
                <a:gd name="T19" fmla="*/ 0 h 361"/>
                <a:gd name="T20" fmla="*/ 0 w 183"/>
                <a:gd name="T21" fmla="*/ 0 h 361"/>
                <a:gd name="T22" fmla="*/ 0 w 183"/>
                <a:gd name="T23" fmla="*/ 0 h 361"/>
                <a:gd name="T24" fmla="*/ 0 w 183"/>
                <a:gd name="T25" fmla="*/ 0 h 361"/>
                <a:gd name="T26" fmla="*/ 0 w 183"/>
                <a:gd name="T27" fmla="*/ 0 h 361"/>
                <a:gd name="T28" fmla="*/ 0 w 183"/>
                <a:gd name="T29" fmla="*/ 0 h 361"/>
                <a:gd name="T30" fmla="*/ 0 w 183"/>
                <a:gd name="T31" fmla="*/ 0 h 361"/>
                <a:gd name="T32" fmla="*/ 0 w 183"/>
                <a:gd name="T33" fmla="*/ 0 h 361"/>
                <a:gd name="T34" fmla="*/ 0 w 183"/>
                <a:gd name="T35" fmla="*/ 0 h 361"/>
                <a:gd name="T36" fmla="*/ 0 w 183"/>
                <a:gd name="T37" fmla="*/ 0 h 361"/>
                <a:gd name="T38" fmla="*/ 0 w 183"/>
                <a:gd name="T39" fmla="*/ 0 h 361"/>
                <a:gd name="T40" fmla="*/ 0 w 183"/>
                <a:gd name="T41" fmla="*/ 0 h 361"/>
                <a:gd name="T42" fmla="*/ 0 w 183"/>
                <a:gd name="T43" fmla="*/ 0 h 361"/>
                <a:gd name="T44" fmla="*/ 0 w 183"/>
                <a:gd name="T45" fmla="*/ 0 h 361"/>
                <a:gd name="T46" fmla="*/ 0 w 183"/>
                <a:gd name="T47" fmla="*/ 0 h 361"/>
                <a:gd name="T48" fmla="*/ 0 w 183"/>
                <a:gd name="T49" fmla="*/ 0 h 361"/>
                <a:gd name="T50" fmla="*/ 0 w 183"/>
                <a:gd name="T51" fmla="*/ 0 h 361"/>
                <a:gd name="T52" fmla="*/ 0 w 183"/>
                <a:gd name="T53" fmla="*/ 0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3"/>
                <a:gd name="T82" fmla="*/ 0 h 361"/>
                <a:gd name="T83" fmla="*/ 183 w 183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3" h="361">
                  <a:moveTo>
                    <a:pt x="0" y="360"/>
                  </a:moveTo>
                  <a:lnTo>
                    <a:pt x="22" y="332"/>
                  </a:lnTo>
                  <a:lnTo>
                    <a:pt x="48" y="292"/>
                  </a:lnTo>
                  <a:lnTo>
                    <a:pt x="75" y="245"/>
                  </a:lnTo>
                  <a:lnTo>
                    <a:pt x="104" y="194"/>
                  </a:lnTo>
                  <a:lnTo>
                    <a:pt x="107" y="197"/>
                  </a:lnTo>
                  <a:lnTo>
                    <a:pt x="108" y="211"/>
                  </a:lnTo>
                  <a:lnTo>
                    <a:pt x="110" y="224"/>
                  </a:lnTo>
                  <a:lnTo>
                    <a:pt x="113" y="225"/>
                  </a:lnTo>
                  <a:lnTo>
                    <a:pt x="139" y="158"/>
                  </a:lnTo>
                  <a:lnTo>
                    <a:pt x="161" y="84"/>
                  </a:lnTo>
                  <a:lnTo>
                    <a:pt x="169" y="51"/>
                  </a:lnTo>
                  <a:lnTo>
                    <a:pt x="176" y="24"/>
                  </a:lnTo>
                  <a:lnTo>
                    <a:pt x="180" y="6"/>
                  </a:lnTo>
                  <a:lnTo>
                    <a:pt x="182" y="0"/>
                  </a:lnTo>
                  <a:lnTo>
                    <a:pt x="176" y="20"/>
                  </a:lnTo>
                  <a:lnTo>
                    <a:pt x="162" y="68"/>
                  </a:lnTo>
                  <a:lnTo>
                    <a:pt x="142" y="130"/>
                  </a:lnTo>
                  <a:lnTo>
                    <a:pt x="118" y="189"/>
                  </a:lnTo>
                  <a:lnTo>
                    <a:pt x="114" y="191"/>
                  </a:lnTo>
                  <a:lnTo>
                    <a:pt x="109" y="181"/>
                  </a:lnTo>
                  <a:lnTo>
                    <a:pt x="105" y="171"/>
                  </a:lnTo>
                  <a:lnTo>
                    <a:pt x="100" y="172"/>
                  </a:lnTo>
                  <a:lnTo>
                    <a:pt x="75" y="219"/>
                  </a:lnTo>
                  <a:lnTo>
                    <a:pt x="50" y="262"/>
                  </a:lnTo>
                  <a:lnTo>
                    <a:pt x="27" y="297"/>
                  </a:lnTo>
                  <a:lnTo>
                    <a:pt x="6" y="32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0" name="AutoShape 12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1" name="Line 129"/>
            <p:cNvSpPr>
              <a:spLocks noChangeShapeType="1"/>
            </p:cNvSpPr>
            <p:nvPr/>
          </p:nvSpPr>
          <p:spPr bwMode="auto">
            <a:xfrm flipH="1" flipV="1">
              <a:off x="4723" y="3008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2" name="AutoShape 13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" name="AutoShape 131"/>
            <p:cNvSpPr>
              <a:spLocks noChangeArrowheads="1"/>
            </p:cNvSpPr>
            <p:nvPr/>
          </p:nvSpPr>
          <p:spPr bwMode="auto">
            <a:xfrm>
              <a:off x="4650" y="3010"/>
              <a:ext cx="75" cy="102"/>
            </a:xfrm>
            <a:custGeom>
              <a:avLst/>
              <a:gdLst>
                <a:gd name="T0" fmla="*/ 0 w 187"/>
                <a:gd name="T1" fmla="*/ 0 h 248"/>
                <a:gd name="T2" fmla="*/ 0 w 187"/>
                <a:gd name="T3" fmla="*/ 0 h 248"/>
                <a:gd name="T4" fmla="*/ 0 w 187"/>
                <a:gd name="T5" fmla="*/ 0 h 248"/>
                <a:gd name="T6" fmla="*/ 0 w 187"/>
                <a:gd name="T7" fmla="*/ 0 h 248"/>
                <a:gd name="T8" fmla="*/ 0 w 187"/>
                <a:gd name="T9" fmla="*/ 0 h 248"/>
                <a:gd name="T10" fmla="*/ 0 w 187"/>
                <a:gd name="T11" fmla="*/ 0 h 248"/>
                <a:gd name="T12" fmla="*/ 0 w 187"/>
                <a:gd name="T13" fmla="*/ 0 h 248"/>
                <a:gd name="T14" fmla="*/ 0 w 187"/>
                <a:gd name="T15" fmla="*/ 0 h 248"/>
                <a:gd name="T16" fmla="*/ 0 w 187"/>
                <a:gd name="T17" fmla="*/ 0 h 2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7"/>
                <a:gd name="T28" fmla="*/ 0 h 248"/>
                <a:gd name="T29" fmla="*/ 187 w 187"/>
                <a:gd name="T30" fmla="*/ 248 h 2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7" h="248">
                  <a:moveTo>
                    <a:pt x="186" y="0"/>
                  </a:moveTo>
                  <a:lnTo>
                    <a:pt x="182" y="8"/>
                  </a:lnTo>
                  <a:lnTo>
                    <a:pt x="171" y="31"/>
                  </a:lnTo>
                  <a:lnTo>
                    <a:pt x="154" y="63"/>
                  </a:lnTo>
                  <a:lnTo>
                    <a:pt x="132" y="102"/>
                  </a:lnTo>
                  <a:lnTo>
                    <a:pt x="104" y="144"/>
                  </a:lnTo>
                  <a:lnTo>
                    <a:pt x="73" y="185"/>
                  </a:lnTo>
                  <a:lnTo>
                    <a:pt x="38" y="220"/>
                  </a:lnTo>
                  <a:lnTo>
                    <a:pt x="0" y="24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4" name="AutoShape 13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5" name="Line 133"/>
            <p:cNvSpPr>
              <a:spLocks noChangeShapeType="1"/>
            </p:cNvSpPr>
            <p:nvPr/>
          </p:nvSpPr>
          <p:spPr bwMode="auto">
            <a:xfrm flipV="1">
              <a:off x="4650" y="3095"/>
              <a:ext cx="1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AutoShape 13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7" name="AutoShape 135"/>
            <p:cNvSpPr>
              <a:spLocks noChangeArrowheads="1"/>
            </p:cNvSpPr>
            <p:nvPr/>
          </p:nvSpPr>
          <p:spPr bwMode="auto">
            <a:xfrm>
              <a:off x="4401" y="3097"/>
              <a:ext cx="252" cy="78"/>
            </a:xfrm>
            <a:custGeom>
              <a:avLst/>
              <a:gdLst>
                <a:gd name="T0" fmla="*/ 0 w 621"/>
                <a:gd name="T1" fmla="*/ 0 h 188"/>
                <a:gd name="T2" fmla="*/ 0 w 621"/>
                <a:gd name="T3" fmla="*/ 0 h 188"/>
                <a:gd name="T4" fmla="*/ 0 w 621"/>
                <a:gd name="T5" fmla="*/ 0 h 188"/>
                <a:gd name="T6" fmla="*/ 0 w 621"/>
                <a:gd name="T7" fmla="*/ 0 h 188"/>
                <a:gd name="T8" fmla="*/ 0 w 621"/>
                <a:gd name="T9" fmla="*/ 0 h 188"/>
                <a:gd name="T10" fmla="*/ 0 w 621"/>
                <a:gd name="T11" fmla="*/ 0 h 188"/>
                <a:gd name="T12" fmla="*/ 0 w 621"/>
                <a:gd name="T13" fmla="*/ 0 h 188"/>
                <a:gd name="T14" fmla="*/ 0 w 621"/>
                <a:gd name="T15" fmla="*/ 0 h 188"/>
                <a:gd name="T16" fmla="*/ 0 w 621"/>
                <a:gd name="T17" fmla="*/ 0 h 188"/>
                <a:gd name="T18" fmla="*/ 0 w 621"/>
                <a:gd name="T19" fmla="*/ 0 h 188"/>
                <a:gd name="T20" fmla="*/ 0 w 621"/>
                <a:gd name="T21" fmla="*/ 0 h 188"/>
                <a:gd name="T22" fmla="*/ 0 w 621"/>
                <a:gd name="T23" fmla="*/ 0 h 188"/>
                <a:gd name="T24" fmla="*/ 0 w 621"/>
                <a:gd name="T25" fmla="*/ 0 h 188"/>
                <a:gd name="T26" fmla="*/ 0 w 621"/>
                <a:gd name="T27" fmla="*/ 0 h 188"/>
                <a:gd name="T28" fmla="*/ 0 w 621"/>
                <a:gd name="T29" fmla="*/ 0 h 1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21"/>
                <a:gd name="T46" fmla="*/ 0 h 188"/>
                <a:gd name="T47" fmla="*/ 621 w 621"/>
                <a:gd name="T48" fmla="*/ 188 h 18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21" h="188">
                  <a:moveTo>
                    <a:pt x="620" y="0"/>
                  </a:moveTo>
                  <a:lnTo>
                    <a:pt x="613" y="5"/>
                  </a:lnTo>
                  <a:lnTo>
                    <a:pt x="591" y="19"/>
                  </a:lnTo>
                  <a:lnTo>
                    <a:pt x="559" y="40"/>
                  </a:lnTo>
                  <a:lnTo>
                    <a:pt x="518" y="66"/>
                  </a:lnTo>
                  <a:lnTo>
                    <a:pt x="417" y="120"/>
                  </a:lnTo>
                  <a:lnTo>
                    <a:pt x="308" y="163"/>
                  </a:lnTo>
                  <a:lnTo>
                    <a:pt x="302" y="159"/>
                  </a:lnTo>
                  <a:lnTo>
                    <a:pt x="309" y="145"/>
                  </a:lnTo>
                  <a:lnTo>
                    <a:pt x="316" y="132"/>
                  </a:lnTo>
                  <a:lnTo>
                    <a:pt x="311" y="128"/>
                  </a:lnTo>
                  <a:lnTo>
                    <a:pt x="226" y="150"/>
                  </a:lnTo>
                  <a:lnTo>
                    <a:pt x="138" y="169"/>
                  </a:lnTo>
                  <a:lnTo>
                    <a:pt x="60" y="183"/>
                  </a:lnTo>
                  <a:lnTo>
                    <a:pt x="0" y="18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8" name="AutoShape 13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9" name="Line 137"/>
            <p:cNvSpPr>
              <a:spLocks noChangeShapeType="1"/>
            </p:cNvSpPr>
            <p:nvPr/>
          </p:nvSpPr>
          <p:spPr bwMode="auto">
            <a:xfrm flipV="1">
              <a:off x="4401" y="3157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0" name="AutoShape 13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" name="AutoShape 139"/>
            <p:cNvSpPr>
              <a:spLocks noChangeArrowheads="1"/>
            </p:cNvSpPr>
            <p:nvPr/>
          </p:nvSpPr>
          <p:spPr bwMode="auto">
            <a:xfrm>
              <a:off x="4287" y="3150"/>
              <a:ext cx="118" cy="11"/>
            </a:xfrm>
            <a:custGeom>
              <a:avLst/>
              <a:gdLst>
                <a:gd name="T0" fmla="*/ 0 w 291"/>
                <a:gd name="T1" fmla="*/ 0 h 28"/>
                <a:gd name="T2" fmla="*/ 0 w 291"/>
                <a:gd name="T3" fmla="*/ 0 h 28"/>
                <a:gd name="T4" fmla="*/ 0 w 291"/>
                <a:gd name="T5" fmla="*/ 0 h 28"/>
                <a:gd name="T6" fmla="*/ 0 w 291"/>
                <a:gd name="T7" fmla="*/ 0 h 28"/>
                <a:gd name="T8" fmla="*/ 0 w 291"/>
                <a:gd name="T9" fmla="*/ 0 h 28"/>
                <a:gd name="T10" fmla="*/ 0 w 291"/>
                <a:gd name="T11" fmla="*/ 0 h 28"/>
                <a:gd name="T12" fmla="*/ 0 w 291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1"/>
                <a:gd name="T22" fmla="*/ 0 h 28"/>
                <a:gd name="T23" fmla="*/ 291 w 291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1" h="28">
                  <a:moveTo>
                    <a:pt x="290" y="21"/>
                  </a:moveTo>
                  <a:lnTo>
                    <a:pt x="282" y="22"/>
                  </a:lnTo>
                  <a:lnTo>
                    <a:pt x="262" y="24"/>
                  </a:lnTo>
                  <a:lnTo>
                    <a:pt x="231" y="26"/>
                  </a:lnTo>
                  <a:lnTo>
                    <a:pt x="191" y="27"/>
                  </a:lnTo>
                  <a:lnTo>
                    <a:pt x="97" y="22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2" name="AutoShape 14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" name="AutoShape 141"/>
            <p:cNvSpPr>
              <a:spLocks noChangeArrowheads="1"/>
            </p:cNvSpPr>
            <p:nvPr/>
          </p:nvSpPr>
          <p:spPr bwMode="auto">
            <a:xfrm>
              <a:off x="4203" y="3095"/>
              <a:ext cx="92" cy="55"/>
            </a:xfrm>
            <a:custGeom>
              <a:avLst/>
              <a:gdLst>
                <a:gd name="T0" fmla="*/ 0 w 224"/>
                <a:gd name="T1" fmla="*/ 0 h 135"/>
                <a:gd name="T2" fmla="*/ 0 w 224"/>
                <a:gd name="T3" fmla="*/ 0 h 135"/>
                <a:gd name="T4" fmla="*/ 0 w 224"/>
                <a:gd name="T5" fmla="*/ 0 h 135"/>
                <a:gd name="T6" fmla="*/ 0 60000 65536"/>
                <a:gd name="T7" fmla="*/ 0 60000 65536"/>
                <a:gd name="T8" fmla="*/ 0 60000 65536"/>
                <a:gd name="T9" fmla="*/ 0 w 224"/>
                <a:gd name="T10" fmla="*/ 0 h 135"/>
                <a:gd name="T11" fmla="*/ 224 w 224"/>
                <a:gd name="T12" fmla="*/ 135 h 1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4" h="135">
                  <a:moveTo>
                    <a:pt x="209" y="134"/>
                  </a:moveTo>
                  <a:lnTo>
                    <a:pt x="223" y="112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4" name="AutoShape 14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5" name="AutoShape 143"/>
            <p:cNvSpPr>
              <a:spLocks noChangeArrowheads="1"/>
            </p:cNvSpPr>
            <p:nvPr/>
          </p:nvSpPr>
          <p:spPr bwMode="auto">
            <a:xfrm>
              <a:off x="4195" y="2914"/>
              <a:ext cx="635" cy="313"/>
            </a:xfrm>
            <a:custGeom>
              <a:avLst/>
              <a:gdLst>
                <a:gd name="T0" fmla="*/ 0 w 1567"/>
                <a:gd name="T1" fmla="*/ 0 h 756"/>
                <a:gd name="T2" fmla="*/ 0 w 1567"/>
                <a:gd name="T3" fmla="*/ 0 h 756"/>
                <a:gd name="T4" fmla="*/ 0 w 1567"/>
                <a:gd name="T5" fmla="*/ 0 h 756"/>
                <a:gd name="T6" fmla="*/ 0 w 1567"/>
                <a:gd name="T7" fmla="*/ 0 h 756"/>
                <a:gd name="T8" fmla="*/ 0 w 1567"/>
                <a:gd name="T9" fmla="*/ 0 h 756"/>
                <a:gd name="T10" fmla="*/ 0 w 1567"/>
                <a:gd name="T11" fmla="*/ 0 h 756"/>
                <a:gd name="T12" fmla="*/ 0 w 1567"/>
                <a:gd name="T13" fmla="*/ 0 h 756"/>
                <a:gd name="T14" fmla="*/ 0 w 1567"/>
                <a:gd name="T15" fmla="*/ 0 h 756"/>
                <a:gd name="T16" fmla="*/ 0 w 1567"/>
                <a:gd name="T17" fmla="*/ 0 h 756"/>
                <a:gd name="T18" fmla="*/ 0 w 1567"/>
                <a:gd name="T19" fmla="*/ 0 h 756"/>
                <a:gd name="T20" fmla="*/ 0 w 1567"/>
                <a:gd name="T21" fmla="*/ 0 h 756"/>
                <a:gd name="T22" fmla="*/ 0 w 1567"/>
                <a:gd name="T23" fmla="*/ 0 h 756"/>
                <a:gd name="T24" fmla="*/ 0 w 1567"/>
                <a:gd name="T25" fmla="*/ 0 h 756"/>
                <a:gd name="T26" fmla="*/ 0 w 1567"/>
                <a:gd name="T27" fmla="*/ 0 h 756"/>
                <a:gd name="T28" fmla="*/ 0 w 1567"/>
                <a:gd name="T29" fmla="*/ 0 h 756"/>
                <a:gd name="T30" fmla="*/ 0 w 1567"/>
                <a:gd name="T31" fmla="*/ 0 h 756"/>
                <a:gd name="T32" fmla="*/ 0 w 1567"/>
                <a:gd name="T33" fmla="*/ 0 h 756"/>
                <a:gd name="T34" fmla="*/ 0 w 1567"/>
                <a:gd name="T35" fmla="*/ 0 h 756"/>
                <a:gd name="T36" fmla="*/ 0 w 1567"/>
                <a:gd name="T37" fmla="*/ 0 h 756"/>
                <a:gd name="T38" fmla="*/ 0 w 1567"/>
                <a:gd name="T39" fmla="*/ 0 h 756"/>
                <a:gd name="T40" fmla="*/ 0 w 1567"/>
                <a:gd name="T41" fmla="*/ 0 h 756"/>
                <a:gd name="T42" fmla="*/ 0 w 1567"/>
                <a:gd name="T43" fmla="*/ 0 h 756"/>
                <a:gd name="T44" fmla="*/ 0 w 1567"/>
                <a:gd name="T45" fmla="*/ 0 h 756"/>
                <a:gd name="T46" fmla="*/ 0 w 1567"/>
                <a:gd name="T47" fmla="*/ 0 h 756"/>
                <a:gd name="T48" fmla="*/ 0 w 1567"/>
                <a:gd name="T49" fmla="*/ 0 h 756"/>
                <a:gd name="T50" fmla="*/ 0 w 1567"/>
                <a:gd name="T51" fmla="*/ 0 h 756"/>
                <a:gd name="T52" fmla="*/ 0 w 1567"/>
                <a:gd name="T53" fmla="*/ 0 h 756"/>
                <a:gd name="T54" fmla="*/ 0 w 1567"/>
                <a:gd name="T55" fmla="*/ 0 h 756"/>
                <a:gd name="T56" fmla="*/ 0 w 1567"/>
                <a:gd name="T57" fmla="*/ 0 h 756"/>
                <a:gd name="T58" fmla="*/ 0 w 1567"/>
                <a:gd name="T59" fmla="*/ 0 h 756"/>
                <a:gd name="T60" fmla="*/ 0 w 1567"/>
                <a:gd name="T61" fmla="*/ 0 h 756"/>
                <a:gd name="T62" fmla="*/ 0 w 1567"/>
                <a:gd name="T63" fmla="*/ 0 h 756"/>
                <a:gd name="T64" fmla="*/ 0 w 1567"/>
                <a:gd name="T65" fmla="*/ 0 h 756"/>
                <a:gd name="T66" fmla="*/ 0 w 1567"/>
                <a:gd name="T67" fmla="*/ 0 h 756"/>
                <a:gd name="T68" fmla="*/ 0 w 1567"/>
                <a:gd name="T69" fmla="*/ 0 h 756"/>
                <a:gd name="T70" fmla="*/ 0 w 1567"/>
                <a:gd name="T71" fmla="*/ 0 h 756"/>
                <a:gd name="T72" fmla="*/ 0 w 1567"/>
                <a:gd name="T73" fmla="*/ 0 h 756"/>
                <a:gd name="T74" fmla="*/ 0 w 1567"/>
                <a:gd name="T75" fmla="*/ 0 h 756"/>
                <a:gd name="T76" fmla="*/ 0 w 1567"/>
                <a:gd name="T77" fmla="*/ 0 h 756"/>
                <a:gd name="T78" fmla="*/ 0 w 1567"/>
                <a:gd name="T79" fmla="*/ 0 h 756"/>
                <a:gd name="T80" fmla="*/ 0 w 1567"/>
                <a:gd name="T81" fmla="*/ 0 h 756"/>
                <a:gd name="T82" fmla="*/ 0 w 1567"/>
                <a:gd name="T83" fmla="*/ 0 h 756"/>
                <a:gd name="T84" fmla="*/ 0 w 1567"/>
                <a:gd name="T85" fmla="*/ 0 h 756"/>
                <a:gd name="T86" fmla="*/ 0 w 1567"/>
                <a:gd name="T87" fmla="*/ 0 h 756"/>
                <a:gd name="T88" fmla="*/ 0 w 1567"/>
                <a:gd name="T89" fmla="*/ 0 h 756"/>
                <a:gd name="T90" fmla="*/ 0 w 1567"/>
                <a:gd name="T91" fmla="*/ 0 h 756"/>
                <a:gd name="T92" fmla="*/ 0 w 1567"/>
                <a:gd name="T93" fmla="*/ 0 h 756"/>
                <a:gd name="T94" fmla="*/ 0 w 1567"/>
                <a:gd name="T95" fmla="*/ 0 h 7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67"/>
                <a:gd name="T145" fmla="*/ 0 h 756"/>
                <a:gd name="T146" fmla="*/ 1567 w 1567"/>
                <a:gd name="T147" fmla="*/ 756 h 75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67" h="756">
                  <a:moveTo>
                    <a:pt x="0" y="486"/>
                  </a:moveTo>
                  <a:lnTo>
                    <a:pt x="186" y="627"/>
                  </a:lnTo>
                  <a:lnTo>
                    <a:pt x="166" y="641"/>
                  </a:lnTo>
                  <a:lnTo>
                    <a:pt x="156" y="646"/>
                  </a:lnTo>
                  <a:lnTo>
                    <a:pt x="183" y="660"/>
                  </a:lnTo>
                  <a:lnTo>
                    <a:pt x="230" y="672"/>
                  </a:lnTo>
                  <a:lnTo>
                    <a:pt x="290" y="681"/>
                  </a:lnTo>
                  <a:lnTo>
                    <a:pt x="356" y="689"/>
                  </a:lnTo>
                  <a:lnTo>
                    <a:pt x="420" y="696"/>
                  </a:lnTo>
                  <a:lnTo>
                    <a:pt x="475" y="700"/>
                  </a:lnTo>
                  <a:lnTo>
                    <a:pt x="513" y="703"/>
                  </a:lnTo>
                  <a:lnTo>
                    <a:pt x="527" y="704"/>
                  </a:lnTo>
                  <a:lnTo>
                    <a:pt x="497" y="743"/>
                  </a:lnTo>
                  <a:lnTo>
                    <a:pt x="553" y="744"/>
                  </a:lnTo>
                  <a:lnTo>
                    <a:pt x="623" y="734"/>
                  </a:lnTo>
                  <a:lnTo>
                    <a:pt x="705" y="720"/>
                  </a:lnTo>
                  <a:lnTo>
                    <a:pt x="793" y="709"/>
                  </a:lnTo>
                  <a:lnTo>
                    <a:pt x="792" y="714"/>
                  </a:lnTo>
                  <a:lnTo>
                    <a:pt x="790" y="729"/>
                  </a:lnTo>
                  <a:lnTo>
                    <a:pt x="787" y="745"/>
                  </a:lnTo>
                  <a:lnTo>
                    <a:pt x="785" y="755"/>
                  </a:lnTo>
                  <a:lnTo>
                    <a:pt x="845" y="734"/>
                  </a:lnTo>
                  <a:lnTo>
                    <a:pt x="911" y="704"/>
                  </a:lnTo>
                  <a:lnTo>
                    <a:pt x="978" y="669"/>
                  </a:lnTo>
                  <a:lnTo>
                    <a:pt x="1043" y="632"/>
                  </a:lnTo>
                  <a:lnTo>
                    <a:pt x="1100" y="597"/>
                  </a:lnTo>
                  <a:lnTo>
                    <a:pt x="1146" y="567"/>
                  </a:lnTo>
                  <a:lnTo>
                    <a:pt x="1177" y="546"/>
                  </a:lnTo>
                  <a:lnTo>
                    <a:pt x="1188" y="539"/>
                  </a:lnTo>
                  <a:lnTo>
                    <a:pt x="1158" y="607"/>
                  </a:lnTo>
                  <a:lnTo>
                    <a:pt x="1208" y="575"/>
                  </a:lnTo>
                  <a:lnTo>
                    <a:pt x="1252" y="531"/>
                  </a:lnTo>
                  <a:lnTo>
                    <a:pt x="1289" y="480"/>
                  </a:lnTo>
                  <a:lnTo>
                    <a:pt x="1320" y="428"/>
                  </a:lnTo>
                  <a:lnTo>
                    <a:pt x="1345" y="379"/>
                  </a:lnTo>
                  <a:lnTo>
                    <a:pt x="1362" y="338"/>
                  </a:lnTo>
                  <a:lnTo>
                    <a:pt x="1372" y="310"/>
                  </a:lnTo>
                  <a:lnTo>
                    <a:pt x="1376" y="300"/>
                  </a:lnTo>
                  <a:lnTo>
                    <a:pt x="1387" y="352"/>
                  </a:lnTo>
                  <a:lnTo>
                    <a:pt x="1409" y="324"/>
                  </a:lnTo>
                  <a:lnTo>
                    <a:pt x="1434" y="285"/>
                  </a:lnTo>
                  <a:lnTo>
                    <a:pt x="1462" y="239"/>
                  </a:lnTo>
                  <a:lnTo>
                    <a:pt x="1490" y="188"/>
                  </a:lnTo>
                  <a:lnTo>
                    <a:pt x="1493" y="189"/>
                  </a:lnTo>
                  <a:lnTo>
                    <a:pt x="1494" y="203"/>
                  </a:lnTo>
                  <a:lnTo>
                    <a:pt x="1496" y="218"/>
                  </a:lnTo>
                  <a:lnTo>
                    <a:pt x="1499" y="219"/>
                  </a:lnTo>
                  <a:lnTo>
                    <a:pt x="1524" y="152"/>
                  </a:lnTo>
                  <a:lnTo>
                    <a:pt x="1546" y="80"/>
                  </a:lnTo>
                  <a:lnTo>
                    <a:pt x="1554" y="48"/>
                  </a:lnTo>
                  <a:lnTo>
                    <a:pt x="1560" y="23"/>
                  </a:lnTo>
                  <a:lnTo>
                    <a:pt x="1564" y="6"/>
                  </a:lnTo>
                  <a:lnTo>
                    <a:pt x="1566" y="0"/>
                  </a:lnTo>
                  <a:lnTo>
                    <a:pt x="1561" y="18"/>
                  </a:lnTo>
                  <a:lnTo>
                    <a:pt x="1548" y="65"/>
                  </a:lnTo>
                  <a:lnTo>
                    <a:pt x="1528" y="124"/>
                  </a:lnTo>
                  <a:lnTo>
                    <a:pt x="1503" y="181"/>
                  </a:lnTo>
                  <a:lnTo>
                    <a:pt x="1499" y="184"/>
                  </a:lnTo>
                  <a:lnTo>
                    <a:pt x="1495" y="174"/>
                  </a:lnTo>
                  <a:lnTo>
                    <a:pt x="1491" y="165"/>
                  </a:lnTo>
                  <a:lnTo>
                    <a:pt x="1485" y="166"/>
                  </a:lnTo>
                  <a:lnTo>
                    <a:pt x="1437" y="255"/>
                  </a:lnTo>
                  <a:lnTo>
                    <a:pt x="1393" y="316"/>
                  </a:lnTo>
                  <a:lnTo>
                    <a:pt x="1381" y="280"/>
                  </a:lnTo>
                  <a:lnTo>
                    <a:pt x="1377" y="290"/>
                  </a:lnTo>
                  <a:lnTo>
                    <a:pt x="1366" y="316"/>
                  </a:lnTo>
                  <a:lnTo>
                    <a:pt x="1349" y="354"/>
                  </a:lnTo>
                  <a:lnTo>
                    <a:pt x="1327" y="400"/>
                  </a:lnTo>
                  <a:lnTo>
                    <a:pt x="1299" y="448"/>
                  </a:lnTo>
                  <a:lnTo>
                    <a:pt x="1267" y="494"/>
                  </a:lnTo>
                  <a:lnTo>
                    <a:pt x="1232" y="533"/>
                  </a:lnTo>
                  <a:lnTo>
                    <a:pt x="1194" y="561"/>
                  </a:lnTo>
                  <a:lnTo>
                    <a:pt x="1199" y="524"/>
                  </a:lnTo>
                  <a:lnTo>
                    <a:pt x="1189" y="531"/>
                  </a:lnTo>
                  <a:lnTo>
                    <a:pt x="1161" y="548"/>
                  </a:lnTo>
                  <a:lnTo>
                    <a:pt x="1119" y="575"/>
                  </a:lnTo>
                  <a:lnTo>
                    <a:pt x="1066" y="605"/>
                  </a:lnTo>
                  <a:lnTo>
                    <a:pt x="944" y="670"/>
                  </a:lnTo>
                  <a:lnTo>
                    <a:pt x="825" y="717"/>
                  </a:lnTo>
                  <a:lnTo>
                    <a:pt x="819" y="714"/>
                  </a:lnTo>
                  <a:lnTo>
                    <a:pt x="827" y="700"/>
                  </a:lnTo>
                  <a:lnTo>
                    <a:pt x="835" y="687"/>
                  </a:lnTo>
                  <a:lnTo>
                    <a:pt x="829" y="683"/>
                  </a:lnTo>
                  <a:lnTo>
                    <a:pt x="745" y="702"/>
                  </a:lnTo>
                  <a:lnTo>
                    <a:pt x="661" y="718"/>
                  </a:lnTo>
                  <a:lnTo>
                    <a:pt x="586" y="730"/>
                  </a:lnTo>
                  <a:lnTo>
                    <a:pt x="529" y="733"/>
                  </a:lnTo>
                  <a:lnTo>
                    <a:pt x="539" y="692"/>
                  </a:lnTo>
                  <a:lnTo>
                    <a:pt x="530" y="692"/>
                  </a:lnTo>
                  <a:lnTo>
                    <a:pt x="502" y="690"/>
                  </a:lnTo>
                  <a:lnTo>
                    <a:pt x="461" y="688"/>
                  </a:lnTo>
                  <a:lnTo>
                    <a:pt x="410" y="684"/>
                  </a:lnTo>
                  <a:lnTo>
                    <a:pt x="294" y="668"/>
                  </a:lnTo>
                  <a:lnTo>
                    <a:pt x="186" y="641"/>
                  </a:lnTo>
                  <a:lnTo>
                    <a:pt x="198" y="619"/>
                  </a:lnTo>
                  <a:lnTo>
                    <a:pt x="0" y="4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6" name="AutoShape 14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7" name="Line 145"/>
            <p:cNvSpPr>
              <a:spLocks noChangeShapeType="1"/>
            </p:cNvSpPr>
            <p:nvPr/>
          </p:nvSpPr>
          <p:spPr bwMode="auto">
            <a:xfrm>
              <a:off x="4195" y="3117"/>
              <a:ext cx="74" cy="5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AutoShape 14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9" name="AutoShape 147"/>
            <p:cNvSpPr>
              <a:spLocks noChangeArrowheads="1"/>
            </p:cNvSpPr>
            <p:nvPr/>
          </p:nvSpPr>
          <p:spPr bwMode="auto">
            <a:xfrm>
              <a:off x="4257" y="3174"/>
              <a:ext cx="151" cy="33"/>
            </a:xfrm>
            <a:custGeom>
              <a:avLst/>
              <a:gdLst>
                <a:gd name="T0" fmla="*/ 0 w 372"/>
                <a:gd name="T1" fmla="*/ 0 h 78"/>
                <a:gd name="T2" fmla="*/ 0 w 372"/>
                <a:gd name="T3" fmla="*/ 0 h 78"/>
                <a:gd name="T4" fmla="*/ 0 w 372"/>
                <a:gd name="T5" fmla="*/ 0 h 78"/>
                <a:gd name="T6" fmla="*/ 0 w 372"/>
                <a:gd name="T7" fmla="*/ 0 h 78"/>
                <a:gd name="T8" fmla="*/ 0 w 372"/>
                <a:gd name="T9" fmla="*/ 0 h 78"/>
                <a:gd name="T10" fmla="*/ 0 w 372"/>
                <a:gd name="T11" fmla="*/ 0 h 78"/>
                <a:gd name="T12" fmla="*/ 0 w 372"/>
                <a:gd name="T13" fmla="*/ 0 h 78"/>
                <a:gd name="T14" fmla="*/ 0 w 372"/>
                <a:gd name="T15" fmla="*/ 0 h 78"/>
                <a:gd name="T16" fmla="*/ 0 w 372"/>
                <a:gd name="T17" fmla="*/ 0 h 78"/>
                <a:gd name="T18" fmla="*/ 0 w 372"/>
                <a:gd name="T19" fmla="*/ 0 h 78"/>
                <a:gd name="T20" fmla="*/ 0 w 372"/>
                <a:gd name="T21" fmla="*/ 0 h 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2"/>
                <a:gd name="T34" fmla="*/ 0 h 78"/>
                <a:gd name="T35" fmla="*/ 372 w 372"/>
                <a:gd name="T36" fmla="*/ 78 h 7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2" h="78">
                  <a:moveTo>
                    <a:pt x="30" y="0"/>
                  </a:moveTo>
                  <a:lnTo>
                    <a:pt x="10" y="14"/>
                  </a:lnTo>
                  <a:lnTo>
                    <a:pt x="0" y="19"/>
                  </a:lnTo>
                  <a:lnTo>
                    <a:pt x="27" y="33"/>
                  </a:lnTo>
                  <a:lnTo>
                    <a:pt x="74" y="45"/>
                  </a:lnTo>
                  <a:lnTo>
                    <a:pt x="134" y="54"/>
                  </a:lnTo>
                  <a:lnTo>
                    <a:pt x="200" y="62"/>
                  </a:lnTo>
                  <a:lnTo>
                    <a:pt x="264" y="69"/>
                  </a:lnTo>
                  <a:lnTo>
                    <a:pt x="319" y="73"/>
                  </a:lnTo>
                  <a:lnTo>
                    <a:pt x="357" y="76"/>
                  </a:lnTo>
                  <a:lnTo>
                    <a:pt x="371" y="77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0" name="AutoShape 14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1" name="Line 149"/>
            <p:cNvSpPr>
              <a:spLocks noChangeShapeType="1"/>
            </p:cNvSpPr>
            <p:nvPr/>
          </p:nvSpPr>
          <p:spPr bwMode="auto">
            <a:xfrm flipH="1">
              <a:off x="4396" y="3207"/>
              <a:ext cx="13" cy="1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2" name="AutoShape 15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" name="AutoShape 151"/>
            <p:cNvSpPr>
              <a:spLocks noChangeArrowheads="1"/>
            </p:cNvSpPr>
            <p:nvPr/>
          </p:nvSpPr>
          <p:spPr bwMode="auto">
            <a:xfrm>
              <a:off x="4396" y="3138"/>
              <a:ext cx="281" cy="90"/>
            </a:xfrm>
            <a:custGeom>
              <a:avLst/>
              <a:gdLst>
                <a:gd name="T0" fmla="*/ 0 w 692"/>
                <a:gd name="T1" fmla="*/ 0 h 217"/>
                <a:gd name="T2" fmla="*/ 0 w 692"/>
                <a:gd name="T3" fmla="*/ 0 h 217"/>
                <a:gd name="T4" fmla="*/ 0 w 692"/>
                <a:gd name="T5" fmla="*/ 0 h 217"/>
                <a:gd name="T6" fmla="*/ 0 w 692"/>
                <a:gd name="T7" fmla="*/ 0 h 217"/>
                <a:gd name="T8" fmla="*/ 0 w 692"/>
                <a:gd name="T9" fmla="*/ 0 h 217"/>
                <a:gd name="T10" fmla="*/ 0 w 692"/>
                <a:gd name="T11" fmla="*/ 0 h 217"/>
                <a:gd name="T12" fmla="*/ 0 w 692"/>
                <a:gd name="T13" fmla="*/ 0 h 217"/>
                <a:gd name="T14" fmla="*/ 0 w 692"/>
                <a:gd name="T15" fmla="*/ 0 h 217"/>
                <a:gd name="T16" fmla="*/ 0 w 692"/>
                <a:gd name="T17" fmla="*/ 0 h 217"/>
                <a:gd name="T18" fmla="*/ 0 w 692"/>
                <a:gd name="T19" fmla="*/ 0 h 217"/>
                <a:gd name="T20" fmla="*/ 0 w 692"/>
                <a:gd name="T21" fmla="*/ 0 h 217"/>
                <a:gd name="T22" fmla="*/ 0 w 692"/>
                <a:gd name="T23" fmla="*/ 0 h 217"/>
                <a:gd name="T24" fmla="*/ 0 w 692"/>
                <a:gd name="T25" fmla="*/ 0 h 217"/>
                <a:gd name="T26" fmla="*/ 0 w 692"/>
                <a:gd name="T27" fmla="*/ 0 h 217"/>
                <a:gd name="T28" fmla="*/ 0 w 692"/>
                <a:gd name="T29" fmla="*/ 0 h 217"/>
                <a:gd name="T30" fmla="*/ 0 w 692"/>
                <a:gd name="T31" fmla="*/ 0 h 217"/>
                <a:gd name="T32" fmla="*/ 0 w 692"/>
                <a:gd name="T33" fmla="*/ 0 h 2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92"/>
                <a:gd name="T52" fmla="*/ 0 h 217"/>
                <a:gd name="T53" fmla="*/ 692 w 692"/>
                <a:gd name="T54" fmla="*/ 217 h 2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92" h="217">
                  <a:moveTo>
                    <a:pt x="0" y="204"/>
                  </a:moveTo>
                  <a:lnTo>
                    <a:pt x="56" y="205"/>
                  </a:lnTo>
                  <a:lnTo>
                    <a:pt x="126" y="195"/>
                  </a:lnTo>
                  <a:lnTo>
                    <a:pt x="208" y="181"/>
                  </a:lnTo>
                  <a:lnTo>
                    <a:pt x="296" y="170"/>
                  </a:lnTo>
                  <a:lnTo>
                    <a:pt x="295" y="175"/>
                  </a:lnTo>
                  <a:lnTo>
                    <a:pt x="293" y="190"/>
                  </a:lnTo>
                  <a:lnTo>
                    <a:pt x="290" y="206"/>
                  </a:lnTo>
                  <a:lnTo>
                    <a:pt x="288" y="216"/>
                  </a:lnTo>
                  <a:lnTo>
                    <a:pt x="348" y="195"/>
                  </a:lnTo>
                  <a:lnTo>
                    <a:pt x="414" y="165"/>
                  </a:lnTo>
                  <a:lnTo>
                    <a:pt x="481" y="130"/>
                  </a:lnTo>
                  <a:lnTo>
                    <a:pt x="546" y="93"/>
                  </a:lnTo>
                  <a:lnTo>
                    <a:pt x="603" y="58"/>
                  </a:lnTo>
                  <a:lnTo>
                    <a:pt x="649" y="28"/>
                  </a:lnTo>
                  <a:lnTo>
                    <a:pt x="680" y="7"/>
                  </a:lnTo>
                  <a:lnTo>
                    <a:pt x="69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4" name="AutoShape 15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5" name="Line 153"/>
            <p:cNvSpPr>
              <a:spLocks noChangeShapeType="1"/>
            </p:cNvSpPr>
            <p:nvPr/>
          </p:nvSpPr>
          <p:spPr bwMode="auto">
            <a:xfrm flipH="1">
              <a:off x="4664" y="3139"/>
              <a:ext cx="13" cy="2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6" name="AutoShape 15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7" name="AutoShape 155"/>
            <p:cNvSpPr>
              <a:spLocks noChangeArrowheads="1"/>
            </p:cNvSpPr>
            <p:nvPr/>
          </p:nvSpPr>
          <p:spPr bwMode="auto">
            <a:xfrm>
              <a:off x="4664" y="3039"/>
              <a:ext cx="89" cy="128"/>
            </a:xfrm>
            <a:custGeom>
              <a:avLst/>
              <a:gdLst>
                <a:gd name="T0" fmla="*/ 0 w 219"/>
                <a:gd name="T1" fmla="*/ 0 h 308"/>
                <a:gd name="T2" fmla="*/ 0 w 219"/>
                <a:gd name="T3" fmla="*/ 0 h 308"/>
                <a:gd name="T4" fmla="*/ 0 w 219"/>
                <a:gd name="T5" fmla="*/ 0 h 308"/>
                <a:gd name="T6" fmla="*/ 0 w 219"/>
                <a:gd name="T7" fmla="*/ 0 h 308"/>
                <a:gd name="T8" fmla="*/ 0 w 219"/>
                <a:gd name="T9" fmla="*/ 0 h 308"/>
                <a:gd name="T10" fmla="*/ 0 w 219"/>
                <a:gd name="T11" fmla="*/ 0 h 308"/>
                <a:gd name="T12" fmla="*/ 0 w 219"/>
                <a:gd name="T13" fmla="*/ 0 h 308"/>
                <a:gd name="T14" fmla="*/ 0 w 219"/>
                <a:gd name="T15" fmla="*/ 0 h 308"/>
                <a:gd name="T16" fmla="*/ 0 w 219"/>
                <a:gd name="T17" fmla="*/ 0 h 3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9"/>
                <a:gd name="T28" fmla="*/ 0 h 308"/>
                <a:gd name="T29" fmla="*/ 219 w 219"/>
                <a:gd name="T30" fmla="*/ 308 h 3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9" h="308">
                  <a:moveTo>
                    <a:pt x="0" y="307"/>
                  </a:moveTo>
                  <a:lnTo>
                    <a:pt x="50" y="275"/>
                  </a:lnTo>
                  <a:lnTo>
                    <a:pt x="94" y="231"/>
                  </a:lnTo>
                  <a:lnTo>
                    <a:pt x="131" y="180"/>
                  </a:lnTo>
                  <a:lnTo>
                    <a:pt x="162" y="128"/>
                  </a:lnTo>
                  <a:lnTo>
                    <a:pt x="187" y="79"/>
                  </a:lnTo>
                  <a:lnTo>
                    <a:pt x="204" y="38"/>
                  </a:lnTo>
                  <a:lnTo>
                    <a:pt x="214" y="10"/>
                  </a:lnTo>
                  <a:lnTo>
                    <a:pt x="218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8" name="AutoShape 15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9" name="Line 157"/>
            <p:cNvSpPr>
              <a:spLocks noChangeShapeType="1"/>
            </p:cNvSpPr>
            <p:nvPr/>
          </p:nvSpPr>
          <p:spPr bwMode="auto">
            <a:xfrm>
              <a:off x="4754" y="3040"/>
              <a:ext cx="3" cy="20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AutoShape 15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1" name="AutoShape 159"/>
            <p:cNvSpPr>
              <a:spLocks noChangeArrowheads="1"/>
            </p:cNvSpPr>
            <p:nvPr/>
          </p:nvSpPr>
          <p:spPr bwMode="auto">
            <a:xfrm>
              <a:off x="4757" y="2914"/>
              <a:ext cx="73" cy="146"/>
            </a:xfrm>
            <a:custGeom>
              <a:avLst/>
              <a:gdLst>
                <a:gd name="T0" fmla="*/ 0 w 180"/>
                <a:gd name="T1" fmla="*/ 0 h 353"/>
                <a:gd name="T2" fmla="*/ 0 w 180"/>
                <a:gd name="T3" fmla="*/ 0 h 353"/>
                <a:gd name="T4" fmla="*/ 0 w 180"/>
                <a:gd name="T5" fmla="*/ 0 h 353"/>
                <a:gd name="T6" fmla="*/ 0 w 180"/>
                <a:gd name="T7" fmla="*/ 0 h 353"/>
                <a:gd name="T8" fmla="*/ 0 w 180"/>
                <a:gd name="T9" fmla="*/ 0 h 353"/>
                <a:gd name="T10" fmla="*/ 0 w 180"/>
                <a:gd name="T11" fmla="*/ 0 h 353"/>
                <a:gd name="T12" fmla="*/ 0 w 180"/>
                <a:gd name="T13" fmla="*/ 0 h 353"/>
                <a:gd name="T14" fmla="*/ 0 w 180"/>
                <a:gd name="T15" fmla="*/ 0 h 353"/>
                <a:gd name="T16" fmla="*/ 0 w 180"/>
                <a:gd name="T17" fmla="*/ 0 h 353"/>
                <a:gd name="T18" fmla="*/ 0 w 180"/>
                <a:gd name="T19" fmla="*/ 0 h 353"/>
                <a:gd name="T20" fmla="*/ 0 w 180"/>
                <a:gd name="T21" fmla="*/ 0 h 353"/>
                <a:gd name="T22" fmla="*/ 0 w 180"/>
                <a:gd name="T23" fmla="*/ 0 h 353"/>
                <a:gd name="T24" fmla="*/ 0 w 180"/>
                <a:gd name="T25" fmla="*/ 0 h 353"/>
                <a:gd name="T26" fmla="*/ 0 w 180"/>
                <a:gd name="T27" fmla="*/ 0 h 353"/>
                <a:gd name="T28" fmla="*/ 0 w 180"/>
                <a:gd name="T29" fmla="*/ 0 h 353"/>
                <a:gd name="T30" fmla="*/ 0 w 180"/>
                <a:gd name="T31" fmla="*/ 0 h 353"/>
                <a:gd name="T32" fmla="*/ 0 w 180"/>
                <a:gd name="T33" fmla="*/ 0 h 353"/>
                <a:gd name="T34" fmla="*/ 0 w 180"/>
                <a:gd name="T35" fmla="*/ 0 h 353"/>
                <a:gd name="T36" fmla="*/ 0 w 180"/>
                <a:gd name="T37" fmla="*/ 0 h 353"/>
                <a:gd name="T38" fmla="*/ 0 w 180"/>
                <a:gd name="T39" fmla="*/ 0 h 353"/>
                <a:gd name="T40" fmla="*/ 0 w 180"/>
                <a:gd name="T41" fmla="*/ 0 h 353"/>
                <a:gd name="T42" fmla="*/ 0 w 180"/>
                <a:gd name="T43" fmla="*/ 0 h 353"/>
                <a:gd name="T44" fmla="*/ 0 w 180"/>
                <a:gd name="T45" fmla="*/ 0 h 353"/>
                <a:gd name="T46" fmla="*/ 0 w 180"/>
                <a:gd name="T47" fmla="*/ 0 h 353"/>
                <a:gd name="T48" fmla="*/ 0 w 180"/>
                <a:gd name="T49" fmla="*/ 0 h 35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80"/>
                <a:gd name="T76" fmla="*/ 0 h 353"/>
                <a:gd name="T77" fmla="*/ 180 w 180"/>
                <a:gd name="T78" fmla="*/ 353 h 35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80" h="353">
                  <a:moveTo>
                    <a:pt x="0" y="352"/>
                  </a:moveTo>
                  <a:lnTo>
                    <a:pt x="22" y="324"/>
                  </a:lnTo>
                  <a:lnTo>
                    <a:pt x="47" y="285"/>
                  </a:lnTo>
                  <a:lnTo>
                    <a:pt x="75" y="239"/>
                  </a:lnTo>
                  <a:lnTo>
                    <a:pt x="103" y="188"/>
                  </a:lnTo>
                  <a:lnTo>
                    <a:pt x="106" y="189"/>
                  </a:lnTo>
                  <a:lnTo>
                    <a:pt x="107" y="203"/>
                  </a:lnTo>
                  <a:lnTo>
                    <a:pt x="109" y="218"/>
                  </a:lnTo>
                  <a:lnTo>
                    <a:pt x="112" y="219"/>
                  </a:lnTo>
                  <a:lnTo>
                    <a:pt x="137" y="152"/>
                  </a:lnTo>
                  <a:lnTo>
                    <a:pt x="159" y="80"/>
                  </a:lnTo>
                  <a:lnTo>
                    <a:pt x="167" y="48"/>
                  </a:lnTo>
                  <a:lnTo>
                    <a:pt x="173" y="23"/>
                  </a:lnTo>
                  <a:lnTo>
                    <a:pt x="177" y="6"/>
                  </a:lnTo>
                  <a:lnTo>
                    <a:pt x="179" y="0"/>
                  </a:lnTo>
                  <a:lnTo>
                    <a:pt x="174" y="18"/>
                  </a:lnTo>
                  <a:lnTo>
                    <a:pt x="161" y="65"/>
                  </a:lnTo>
                  <a:lnTo>
                    <a:pt x="141" y="124"/>
                  </a:lnTo>
                  <a:lnTo>
                    <a:pt x="116" y="181"/>
                  </a:lnTo>
                  <a:lnTo>
                    <a:pt x="112" y="184"/>
                  </a:lnTo>
                  <a:lnTo>
                    <a:pt x="108" y="174"/>
                  </a:lnTo>
                  <a:lnTo>
                    <a:pt x="104" y="165"/>
                  </a:lnTo>
                  <a:lnTo>
                    <a:pt x="98" y="166"/>
                  </a:lnTo>
                  <a:lnTo>
                    <a:pt x="50" y="255"/>
                  </a:lnTo>
                  <a:lnTo>
                    <a:pt x="6" y="31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2" name="AutoShape 16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auto">
            <a:xfrm flipH="1" flipV="1">
              <a:off x="4753" y="3029"/>
              <a:ext cx="6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" name="AutoShape 16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5" name="AutoShape 163"/>
            <p:cNvSpPr>
              <a:spLocks noChangeArrowheads="1"/>
            </p:cNvSpPr>
            <p:nvPr/>
          </p:nvSpPr>
          <p:spPr bwMode="auto">
            <a:xfrm>
              <a:off x="4679" y="3031"/>
              <a:ext cx="76" cy="117"/>
            </a:xfrm>
            <a:custGeom>
              <a:avLst/>
              <a:gdLst>
                <a:gd name="T0" fmla="*/ 0 w 188"/>
                <a:gd name="T1" fmla="*/ 0 h 282"/>
                <a:gd name="T2" fmla="*/ 0 w 188"/>
                <a:gd name="T3" fmla="*/ 0 h 282"/>
                <a:gd name="T4" fmla="*/ 0 w 188"/>
                <a:gd name="T5" fmla="*/ 0 h 282"/>
                <a:gd name="T6" fmla="*/ 0 w 188"/>
                <a:gd name="T7" fmla="*/ 0 h 282"/>
                <a:gd name="T8" fmla="*/ 0 w 188"/>
                <a:gd name="T9" fmla="*/ 0 h 282"/>
                <a:gd name="T10" fmla="*/ 0 w 188"/>
                <a:gd name="T11" fmla="*/ 0 h 282"/>
                <a:gd name="T12" fmla="*/ 0 w 188"/>
                <a:gd name="T13" fmla="*/ 0 h 282"/>
                <a:gd name="T14" fmla="*/ 0 w 188"/>
                <a:gd name="T15" fmla="*/ 0 h 282"/>
                <a:gd name="T16" fmla="*/ 0 w 188"/>
                <a:gd name="T17" fmla="*/ 0 h 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"/>
                <a:gd name="T28" fmla="*/ 0 h 282"/>
                <a:gd name="T29" fmla="*/ 188 w 188"/>
                <a:gd name="T30" fmla="*/ 282 h 28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" h="282">
                  <a:moveTo>
                    <a:pt x="187" y="0"/>
                  </a:moveTo>
                  <a:lnTo>
                    <a:pt x="183" y="10"/>
                  </a:lnTo>
                  <a:lnTo>
                    <a:pt x="172" y="36"/>
                  </a:lnTo>
                  <a:lnTo>
                    <a:pt x="155" y="74"/>
                  </a:lnTo>
                  <a:lnTo>
                    <a:pt x="133" y="120"/>
                  </a:lnTo>
                  <a:lnTo>
                    <a:pt x="105" y="168"/>
                  </a:lnTo>
                  <a:lnTo>
                    <a:pt x="73" y="214"/>
                  </a:lnTo>
                  <a:lnTo>
                    <a:pt x="38" y="253"/>
                  </a:lnTo>
                  <a:lnTo>
                    <a:pt x="0" y="281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6" name="AutoShape 16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auto">
            <a:xfrm flipV="1">
              <a:off x="4679" y="3131"/>
              <a:ext cx="1" cy="1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8" name="AutoShape 16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9" name="AutoShape 167"/>
            <p:cNvSpPr>
              <a:spLocks noChangeArrowheads="1"/>
            </p:cNvSpPr>
            <p:nvPr/>
          </p:nvSpPr>
          <p:spPr bwMode="auto">
            <a:xfrm>
              <a:off x="4409" y="3131"/>
              <a:ext cx="273" cy="87"/>
            </a:xfrm>
            <a:custGeom>
              <a:avLst/>
              <a:gdLst>
                <a:gd name="T0" fmla="*/ 0 w 671"/>
                <a:gd name="T1" fmla="*/ 0 h 210"/>
                <a:gd name="T2" fmla="*/ 0 w 671"/>
                <a:gd name="T3" fmla="*/ 0 h 210"/>
                <a:gd name="T4" fmla="*/ 0 w 671"/>
                <a:gd name="T5" fmla="*/ 0 h 210"/>
                <a:gd name="T6" fmla="*/ 0 w 671"/>
                <a:gd name="T7" fmla="*/ 0 h 210"/>
                <a:gd name="T8" fmla="*/ 0 w 671"/>
                <a:gd name="T9" fmla="*/ 0 h 210"/>
                <a:gd name="T10" fmla="*/ 0 w 671"/>
                <a:gd name="T11" fmla="*/ 0 h 210"/>
                <a:gd name="T12" fmla="*/ 0 w 671"/>
                <a:gd name="T13" fmla="*/ 0 h 210"/>
                <a:gd name="T14" fmla="*/ 0 w 671"/>
                <a:gd name="T15" fmla="*/ 0 h 210"/>
                <a:gd name="T16" fmla="*/ 0 w 671"/>
                <a:gd name="T17" fmla="*/ 0 h 210"/>
                <a:gd name="T18" fmla="*/ 0 w 671"/>
                <a:gd name="T19" fmla="*/ 0 h 210"/>
                <a:gd name="T20" fmla="*/ 0 w 671"/>
                <a:gd name="T21" fmla="*/ 0 h 210"/>
                <a:gd name="T22" fmla="*/ 0 w 671"/>
                <a:gd name="T23" fmla="*/ 0 h 210"/>
                <a:gd name="T24" fmla="*/ 0 w 671"/>
                <a:gd name="T25" fmla="*/ 0 h 210"/>
                <a:gd name="T26" fmla="*/ 0 w 671"/>
                <a:gd name="T27" fmla="*/ 0 h 210"/>
                <a:gd name="T28" fmla="*/ 0 w 671"/>
                <a:gd name="T29" fmla="*/ 0 h 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71"/>
                <a:gd name="T46" fmla="*/ 0 h 210"/>
                <a:gd name="T47" fmla="*/ 671 w 671"/>
                <a:gd name="T48" fmla="*/ 210 h 2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71" h="210">
                  <a:moveTo>
                    <a:pt x="670" y="0"/>
                  </a:moveTo>
                  <a:lnTo>
                    <a:pt x="660" y="7"/>
                  </a:lnTo>
                  <a:lnTo>
                    <a:pt x="632" y="24"/>
                  </a:lnTo>
                  <a:lnTo>
                    <a:pt x="590" y="51"/>
                  </a:lnTo>
                  <a:lnTo>
                    <a:pt x="537" y="81"/>
                  </a:lnTo>
                  <a:lnTo>
                    <a:pt x="415" y="146"/>
                  </a:lnTo>
                  <a:lnTo>
                    <a:pt x="296" y="193"/>
                  </a:lnTo>
                  <a:lnTo>
                    <a:pt x="290" y="190"/>
                  </a:lnTo>
                  <a:lnTo>
                    <a:pt x="298" y="176"/>
                  </a:lnTo>
                  <a:lnTo>
                    <a:pt x="306" y="163"/>
                  </a:lnTo>
                  <a:lnTo>
                    <a:pt x="300" y="159"/>
                  </a:lnTo>
                  <a:lnTo>
                    <a:pt x="216" y="178"/>
                  </a:lnTo>
                  <a:lnTo>
                    <a:pt x="132" y="194"/>
                  </a:lnTo>
                  <a:lnTo>
                    <a:pt x="57" y="206"/>
                  </a:lnTo>
                  <a:lnTo>
                    <a:pt x="0" y="209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0" name="AutoShape 16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auto">
            <a:xfrm flipV="1">
              <a:off x="4408" y="3201"/>
              <a:ext cx="3" cy="1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AutoShape 17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3" name="AutoShape 171"/>
            <p:cNvSpPr>
              <a:spLocks noChangeArrowheads="1"/>
            </p:cNvSpPr>
            <p:nvPr/>
          </p:nvSpPr>
          <p:spPr bwMode="auto">
            <a:xfrm>
              <a:off x="4270" y="3180"/>
              <a:ext cx="144" cy="22"/>
            </a:xfrm>
            <a:custGeom>
              <a:avLst/>
              <a:gdLst>
                <a:gd name="T0" fmla="*/ 0 w 354"/>
                <a:gd name="T1" fmla="*/ 0 h 52"/>
                <a:gd name="T2" fmla="*/ 0 w 354"/>
                <a:gd name="T3" fmla="*/ 0 h 52"/>
                <a:gd name="T4" fmla="*/ 0 w 354"/>
                <a:gd name="T5" fmla="*/ 0 h 52"/>
                <a:gd name="T6" fmla="*/ 0 w 354"/>
                <a:gd name="T7" fmla="*/ 0 h 52"/>
                <a:gd name="T8" fmla="*/ 0 w 354"/>
                <a:gd name="T9" fmla="*/ 0 h 52"/>
                <a:gd name="T10" fmla="*/ 0 w 354"/>
                <a:gd name="T11" fmla="*/ 0 h 52"/>
                <a:gd name="T12" fmla="*/ 0 w 354"/>
                <a:gd name="T13" fmla="*/ 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4"/>
                <a:gd name="T22" fmla="*/ 0 h 52"/>
                <a:gd name="T23" fmla="*/ 354 w 354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4" h="52">
                  <a:moveTo>
                    <a:pt x="353" y="51"/>
                  </a:moveTo>
                  <a:lnTo>
                    <a:pt x="344" y="51"/>
                  </a:lnTo>
                  <a:lnTo>
                    <a:pt x="316" y="49"/>
                  </a:lnTo>
                  <a:lnTo>
                    <a:pt x="275" y="47"/>
                  </a:lnTo>
                  <a:lnTo>
                    <a:pt x="224" y="43"/>
                  </a:lnTo>
                  <a:lnTo>
                    <a:pt x="108" y="27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4" name="AutoShape 17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" name="AutoShape 173"/>
            <p:cNvSpPr>
              <a:spLocks noChangeArrowheads="1"/>
            </p:cNvSpPr>
            <p:nvPr/>
          </p:nvSpPr>
          <p:spPr bwMode="auto">
            <a:xfrm>
              <a:off x="4195" y="3115"/>
              <a:ext cx="81" cy="65"/>
            </a:xfrm>
            <a:custGeom>
              <a:avLst/>
              <a:gdLst>
                <a:gd name="T0" fmla="*/ 0 w 199"/>
                <a:gd name="T1" fmla="*/ 0 h 156"/>
                <a:gd name="T2" fmla="*/ 0 w 199"/>
                <a:gd name="T3" fmla="*/ 0 h 156"/>
                <a:gd name="T4" fmla="*/ 0 w 199"/>
                <a:gd name="T5" fmla="*/ 0 h 156"/>
                <a:gd name="T6" fmla="*/ 0 60000 65536"/>
                <a:gd name="T7" fmla="*/ 0 60000 65536"/>
                <a:gd name="T8" fmla="*/ 0 60000 65536"/>
                <a:gd name="T9" fmla="*/ 0 w 199"/>
                <a:gd name="T10" fmla="*/ 0 h 156"/>
                <a:gd name="T11" fmla="*/ 199 w 199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9" h="156">
                  <a:moveTo>
                    <a:pt x="186" y="155"/>
                  </a:moveTo>
                  <a:lnTo>
                    <a:pt x="198" y="133"/>
                  </a:lnTo>
                  <a:lnTo>
                    <a:pt x="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6" name="AutoShape 17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" name="AutoShape 175"/>
            <p:cNvSpPr>
              <a:spLocks noChangeArrowheads="1"/>
            </p:cNvSpPr>
            <p:nvPr/>
          </p:nvSpPr>
          <p:spPr bwMode="auto">
            <a:xfrm>
              <a:off x="4519" y="3361"/>
              <a:ext cx="191" cy="128"/>
            </a:xfrm>
            <a:custGeom>
              <a:avLst/>
              <a:gdLst>
                <a:gd name="T0" fmla="*/ 0 w 470"/>
                <a:gd name="T1" fmla="*/ 0 h 309"/>
                <a:gd name="T2" fmla="*/ 0 w 470"/>
                <a:gd name="T3" fmla="*/ 0 h 309"/>
                <a:gd name="T4" fmla="*/ 0 w 470"/>
                <a:gd name="T5" fmla="*/ 0 h 309"/>
                <a:gd name="T6" fmla="*/ 0 w 470"/>
                <a:gd name="T7" fmla="*/ 0 h 309"/>
                <a:gd name="T8" fmla="*/ 0 w 470"/>
                <a:gd name="T9" fmla="*/ 0 h 309"/>
                <a:gd name="T10" fmla="*/ 0 w 470"/>
                <a:gd name="T11" fmla="*/ 0 h 309"/>
                <a:gd name="T12" fmla="*/ 0 w 470"/>
                <a:gd name="T13" fmla="*/ 0 h 309"/>
                <a:gd name="T14" fmla="*/ 0 w 470"/>
                <a:gd name="T15" fmla="*/ 0 h 309"/>
                <a:gd name="T16" fmla="*/ 0 w 470"/>
                <a:gd name="T17" fmla="*/ 0 h 309"/>
                <a:gd name="T18" fmla="*/ 0 w 470"/>
                <a:gd name="T19" fmla="*/ 0 h 309"/>
                <a:gd name="T20" fmla="*/ 0 w 470"/>
                <a:gd name="T21" fmla="*/ 0 h 309"/>
                <a:gd name="T22" fmla="*/ 0 w 470"/>
                <a:gd name="T23" fmla="*/ 0 h 309"/>
                <a:gd name="T24" fmla="*/ 0 w 470"/>
                <a:gd name="T25" fmla="*/ 0 h 309"/>
                <a:gd name="T26" fmla="*/ 0 w 470"/>
                <a:gd name="T27" fmla="*/ 0 h 309"/>
                <a:gd name="T28" fmla="*/ 0 w 470"/>
                <a:gd name="T29" fmla="*/ 0 h 309"/>
                <a:gd name="T30" fmla="*/ 0 w 470"/>
                <a:gd name="T31" fmla="*/ 0 h 309"/>
                <a:gd name="T32" fmla="*/ 0 w 470"/>
                <a:gd name="T33" fmla="*/ 0 h 309"/>
                <a:gd name="T34" fmla="*/ 0 w 470"/>
                <a:gd name="T35" fmla="*/ 0 h 309"/>
                <a:gd name="T36" fmla="*/ 0 w 470"/>
                <a:gd name="T37" fmla="*/ 0 h 309"/>
                <a:gd name="T38" fmla="*/ 0 w 470"/>
                <a:gd name="T39" fmla="*/ 0 h 309"/>
                <a:gd name="T40" fmla="*/ 0 w 470"/>
                <a:gd name="T41" fmla="*/ 0 h 309"/>
                <a:gd name="T42" fmla="*/ 0 w 470"/>
                <a:gd name="T43" fmla="*/ 0 h 309"/>
                <a:gd name="T44" fmla="*/ 0 w 470"/>
                <a:gd name="T45" fmla="*/ 0 h 309"/>
                <a:gd name="T46" fmla="*/ 0 w 470"/>
                <a:gd name="T47" fmla="*/ 0 h 309"/>
                <a:gd name="T48" fmla="*/ 0 w 470"/>
                <a:gd name="T49" fmla="*/ 0 h 309"/>
                <a:gd name="T50" fmla="*/ 0 w 470"/>
                <a:gd name="T51" fmla="*/ 0 h 309"/>
                <a:gd name="T52" fmla="*/ 0 w 470"/>
                <a:gd name="T53" fmla="*/ 0 h 309"/>
                <a:gd name="T54" fmla="*/ 0 w 470"/>
                <a:gd name="T55" fmla="*/ 0 h 309"/>
                <a:gd name="T56" fmla="*/ 0 w 470"/>
                <a:gd name="T57" fmla="*/ 0 h 309"/>
                <a:gd name="T58" fmla="*/ 0 w 470"/>
                <a:gd name="T59" fmla="*/ 0 h 309"/>
                <a:gd name="T60" fmla="*/ 0 w 470"/>
                <a:gd name="T61" fmla="*/ 0 h 309"/>
                <a:gd name="T62" fmla="*/ 0 w 470"/>
                <a:gd name="T63" fmla="*/ 0 h 309"/>
                <a:gd name="T64" fmla="*/ 0 w 470"/>
                <a:gd name="T65" fmla="*/ 0 h 309"/>
                <a:gd name="T66" fmla="*/ 0 w 470"/>
                <a:gd name="T67" fmla="*/ 0 h 309"/>
                <a:gd name="T68" fmla="*/ 0 w 470"/>
                <a:gd name="T69" fmla="*/ 0 h 309"/>
                <a:gd name="T70" fmla="*/ 0 w 470"/>
                <a:gd name="T71" fmla="*/ 0 h 309"/>
                <a:gd name="T72" fmla="*/ 0 w 470"/>
                <a:gd name="T73" fmla="*/ 0 h 309"/>
                <a:gd name="T74" fmla="*/ 0 w 470"/>
                <a:gd name="T75" fmla="*/ 0 h 309"/>
                <a:gd name="T76" fmla="*/ 0 w 470"/>
                <a:gd name="T77" fmla="*/ 0 h 309"/>
                <a:gd name="T78" fmla="*/ 0 w 470"/>
                <a:gd name="T79" fmla="*/ 0 h 309"/>
                <a:gd name="T80" fmla="*/ 0 w 470"/>
                <a:gd name="T81" fmla="*/ 0 h 3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0"/>
                <a:gd name="T124" fmla="*/ 0 h 309"/>
                <a:gd name="T125" fmla="*/ 470 w 470"/>
                <a:gd name="T126" fmla="*/ 309 h 3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0" h="309">
                  <a:moveTo>
                    <a:pt x="0" y="304"/>
                  </a:moveTo>
                  <a:lnTo>
                    <a:pt x="4" y="285"/>
                  </a:lnTo>
                  <a:lnTo>
                    <a:pt x="26" y="253"/>
                  </a:lnTo>
                  <a:lnTo>
                    <a:pt x="53" y="218"/>
                  </a:lnTo>
                  <a:lnTo>
                    <a:pt x="67" y="188"/>
                  </a:lnTo>
                  <a:lnTo>
                    <a:pt x="70" y="172"/>
                  </a:lnTo>
                  <a:lnTo>
                    <a:pt x="70" y="166"/>
                  </a:lnTo>
                  <a:lnTo>
                    <a:pt x="70" y="158"/>
                  </a:lnTo>
                  <a:lnTo>
                    <a:pt x="72" y="136"/>
                  </a:lnTo>
                  <a:lnTo>
                    <a:pt x="76" y="117"/>
                  </a:lnTo>
                  <a:lnTo>
                    <a:pt x="92" y="94"/>
                  </a:lnTo>
                  <a:lnTo>
                    <a:pt x="114" y="71"/>
                  </a:lnTo>
                  <a:lnTo>
                    <a:pt x="141" y="48"/>
                  </a:lnTo>
                  <a:lnTo>
                    <a:pt x="198" y="12"/>
                  </a:lnTo>
                  <a:lnTo>
                    <a:pt x="240" y="0"/>
                  </a:lnTo>
                  <a:lnTo>
                    <a:pt x="290" y="15"/>
                  </a:lnTo>
                  <a:lnTo>
                    <a:pt x="333" y="51"/>
                  </a:lnTo>
                  <a:lnTo>
                    <a:pt x="364" y="94"/>
                  </a:lnTo>
                  <a:lnTo>
                    <a:pt x="376" y="130"/>
                  </a:lnTo>
                  <a:lnTo>
                    <a:pt x="379" y="155"/>
                  </a:lnTo>
                  <a:lnTo>
                    <a:pt x="379" y="163"/>
                  </a:lnTo>
                  <a:lnTo>
                    <a:pt x="378" y="168"/>
                  </a:lnTo>
                  <a:lnTo>
                    <a:pt x="378" y="186"/>
                  </a:lnTo>
                  <a:lnTo>
                    <a:pt x="394" y="212"/>
                  </a:lnTo>
                  <a:lnTo>
                    <a:pt x="428" y="243"/>
                  </a:lnTo>
                  <a:lnTo>
                    <a:pt x="459" y="275"/>
                  </a:lnTo>
                  <a:lnTo>
                    <a:pt x="469" y="301"/>
                  </a:lnTo>
                  <a:lnTo>
                    <a:pt x="447" y="304"/>
                  </a:lnTo>
                  <a:lnTo>
                    <a:pt x="412" y="292"/>
                  </a:lnTo>
                  <a:lnTo>
                    <a:pt x="359" y="241"/>
                  </a:lnTo>
                  <a:lnTo>
                    <a:pt x="321" y="207"/>
                  </a:lnTo>
                  <a:lnTo>
                    <a:pt x="284" y="193"/>
                  </a:lnTo>
                  <a:lnTo>
                    <a:pt x="235" y="198"/>
                  </a:lnTo>
                  <a:lnTo>
                    <a:pt x="186" y="195"/>
                  </a:lnTo>
                  <a:lnTo>
                    <a:pt x="149" y="200"/>
                  </a:lnTo>
                  <a:lnTo>
                    <a:pt x="109" y="226"/>
                  </a:lnTo>
                  <a:lnTo>
                    <a:pt x="50" y="284"/>
                  </a:lnTo>
                  <a:lnTo>
                    <a:pt x="41" y="294"/>
                  </a:lnTo>
                  <a:lnTo>
                    <a:pt x="28" y="303"/>
                  </a:lnTo>
                  <a:lnTo>
                    <a:pt x="15" y="308"/>
                  </a:lnTo>
                  <a:lnTo>
                    <a:pt x="0" y="3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8" name="AutoShape 176"/>
            <p:cNvSpPr>
              <a:spLocks noChangeArrowheads="1"/>
            </p:cNvSpPr>
            <p:nvPr/>
          </p:nvSpPr>
          <p:spPr bwMode="auto">
            <a:xfrm>
              <a:off x="4519" y="3361"/>
              <a:ext cx="191" cy="128"/>
            </a:xfrm>
            <a:custGeom>
              <a:avLst/>
              <a:gdLst>
                <a:gd name="T0" fmla="*/ 0 w 470"/>
                <a:gd name="T1" fmla="*/ 0 h 309"/>
                <a:gd name="T2" fmla="*/ 0 w 470"/>
                <a:gd name="T3" fmla="*/ 0 h 309"/>
                <a:gd name="T4" fmla="*/ 0 w 470"/>
                <a:gd name="T5" fmla="*/ 0 h 309"/>
                <a:gd name="T6" fmla="*/ 0 w 470"/>
                <a:gd name="T7" fmla="*/ 0 h 309"/>
                <a:gd name="T8" fmla="*/ 0 w 470"/>
                <a:gd name="T9" fmla="*/ 0 h 309"/>
                <a:gd name="T10" fmla="*/ 0 w 470"/>
                <a:gd name="T11" fmla="*/ 0 h 309"/>
                <a:gd name="T12" fmla="*/ 0 w 470"/>
                <a:gd name="T13" fmla="*/ 0 h 309"/>
                <a:gd name="T14" fmla="*/ 0 w 470"/>
                <a:gd name="T15" fmla="*/ 0 h 309"/>
                <a:gd name="T16" fmla="*/ 0 w 470"/>
                <a:gd name="T17" fmla="*/ 0 h 309"/>
                <a:gd name="T18" fmla="*/ 0 w 470"/>
                <a:gd name="T19" fmla="*/ 0 h 309"/>
                <a:gd name="T20" fmla="*/ 0 w 470"/>
                <a:gd name="T21" fmla="*/ 0 h 309"/>
                <a:gd name="T22" fmla="*/ 0 w 470"/>
                <a:gd name="T23" fmla="*/ 0 h 309"/>
                <a:gd name="T24" fmla="*/ 0 w 470"/>
                <a:gd name="T25" fmla="*/ 0 h 309"/>
                <a:gd name="T26" fmla="*/ 0 w 470"/>
                <a:gd name="T27" fmla="*/ 0 h 309"/>
                <a:gd name="T28" fmla="*/ 0 w 470"/>
                <a:gd name="T29" fmla="*/ 0 h 309"/>
                <a:gd name="T30" fmla="*/ 0 w 470"/>
                <a:gd name="T31" fmla="*/ 0 h 309"/>
                <a:gd name="T32" fmla="*/ 0 w 470"/>
                <a:gd name="T33" fmla="*/ 0 h 309"/>
                <a:gd name="T34" fmla="*/ 0 w 470"/>
                <a:gd name="T35" fmla="*/ 0 h 309"/>
                <a:gd name="T36" fmla="*/ 0 w 470"/>
                <a:gd name="T37" fmla="*/ 0 h 309"/>
                <a:gd name="T38" fmla="*/ 0 w 470"/>
                <a:gd name="T39" fmla="*/ 0 h 309"/>
                <a:gd name="T40" fmla="*/ 0 w 470"/>
                <a:gd name="T41" fmla="*/ 0 h 309"/>
                <a:gd name="T42" fmla="*/ 0 w 470"/>
                <a:gd name="T43" fmla="*/ 0 h 309"/>
                <a:gd name="T44" fmla="*/ 0 w 470"/>
                <a:gd name="T45" fmla="*/ 0 h 309"/>
                <a:gd name="T46" fmla="*/ 0 w 470"/>
                <a:gd name="T47" fmla="*/ 0 h 309"/>
                <a:gd name="T48" fmla="*/ 0 w 470"/>
                <a:gd name="T49" fmla="*/ 0 h 309"/>
                <a:gd name="T50" fmla="*/ 0 w 470"/>
                <a:gd name="T51" fmla="*/ 0 h 309"/>
                <a:gd name="T52" fmla="*/ 0 w 470"/>
                <a:gd name="T53" fmla="*/ 0 h 309"/>
                <a:gd name="T54" fmla="*/ 0 w 470"/>
                <a:gd name="T55" fmla="*/ 0 h 309"/>
                <a:gd name="T56" fmla="*/ 0 w 470"/>
                <a:gd name="T57" fmla="*/ 0 h 309"/>
                <a:gd name="T58" fmla="*/ 0 w 470"/>
                <a:gd name="T59" fmla="*/ 0 h 309"/>
                <a:gd name="T60" fmla="*/ 0 w 470"/>
                <a:gd name="T61" fmla="*/ 0 h 309"/>
                <a:gd name="T62" fmla="*/ 0 w 470"/>
                <a:gd name="T63" fmla="*/ 0 h 309"/>
                <a:gd name="T64" fmla="*/ 0 w 470"/>
                <a:gd name="T65" fmla="*/ 0 h 309"/>
                <a:gd name="T66" fmla="*/ 0 w 470"/>
                <a:gd name="T67" fmla="*/ 0 h 309"/>
                <a:gd name="T68" fmla="*/ 0 w 470"/>
                <a:gd name="T69" fmla="*/ 0 h 309"/>
                <a:gd name="T70" fmla="*/ 0 w 470"/>
                <a:gd name="T71" fmla="*/ 0 h 309"/>
                <a:gd name="T72" fmla="*/ 0 w 470"/>
                <a:gd name="T73" fmla="*/ 0 h 309"/>
                <a:gd name="T74" fmla="*/ 0 w 470"/>
                <a:gd name="T75" fmla="*/ 0 h 309"/>
                <a:gd name="T76" fmla="*/ 0 w 470"/>
                <a:gd name="T77" fmla="*/ 0 h 309"/>
                <a:gd name="T78" fmla="*/ 0 w 470"/>
                <a:gd name="T79" fmla="*/ 0 h 309"/>
                <a:gd name="T80" fmla="*/ 0 w 470"/>
                <a:gd name="T81" fmla="*/ 0 h 3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70"/>
                <a:gd name="T124" fmla="*/ 0 h 309"/>
                <a:gd name="T125" fmla="*/ 470 w 470"/>
                <a:gd name="T126" fmla="*/ 309 h 30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70" h="309">
                  <a:moveTo>
                    <a:pt x="0" y="304"/>
                  </a:moveTo>
                  <a:lnTo>
                    <a:pt x="4" y="285"/>
                  </a:lnTo>
                  <a:lnTo>
                    <a:pt x="26" y="253"/>
                  </a:lnTo>
                  <a:lnTo>
                    <a:pt x="53" y="218"/>
                  </a:lnTo>
                  <a:lnTo>
                    <a:pt x="67" y="188"/>
                  </a:lnTo>
                  <a:lnTo>
                    <a:pt x="70" y="172"/>
                  </a:lnTo>
                  <a:lnTo>
                    <a:pt x="70" y="166"/>
                  </a:lnTo>
                  <a:lnTo>
                    <a:pt x="70" y="158"/>
                  </a:lnTo>
                  <a:lnTo>
                    <a:pt x="72" y="136"/>
                  </a:lnTo>
                  <a:lnTo>
                    <a:pt x="76" y="117"/>
                  </a:lnTo>
                  <a:lnTo>
                    <a:pt x="92" y="94"/>
                  </a:lnTo>
                  <a:lnTo>
                    <a:pt x="114" y="71"/>
                  </a:lnTo>
                  <a:lnTo>
                    <a:pt x="141" y="48"/>
                  </a:lnTo>
                  <a:lnTo>
                    <a:pt x="198" y="12"/>
                  </a:lnTo>
                  <a:lnTo>
                    <a:pt x="240" y="0"/>
                  </a:lnTo>
                  <a:lnTo>
                    <a:pt x="290" y="15"/>
                  </a:lnTo>
                  <a:lnTo>
                    <a:pt x="333" y="51"/>
                  </a:lnTo>
                  <a:lnTo>
                    <a:pt x="364" y="94"/>
                  </a:lnTo>
                  <a:lnTo>
                    <a:pt x="376" y="130"/>
                  </a:lnTo>
                  <a:lnTo>
                    <a:pt x="379" y="155"/>
                  </a:lnTo>
                  <a:lnTo>
                    <a:pt x="379" y="163"/>
                  </a:lnTo>
                  <a:lnTo>
                    <a:pt x="378" y="168"/>
                  </a:lnTo>
                  <a:lnTo>
                    <a:pt x="378" y="186"/>
                  </a:lnTo>
                  <a:lnTo>
                    <a:pt x="394" y="212"/>
                  </a:lnTo>
                  <a:lnTo>
                    <a:pt x="428" y="243"/>
                  </a:lnTo>
                  <a:lnTo>
                    <a:pt x="459" y="275"/>
                  </a:lnTo>
                  <a:lnTo>
                    <a:pt x="469" y="301"/>
                  </a:lnTo>
                  <a:lnTo>
                    <a:pt x="447" y="304"/>
                  </a:lnTo>
                  <a:lnTo>
                    <a:pt x="412" y="292"/>
                  </a:lnTo>
                  <a:lnTo>
                    <a:pt x="359" y="241"/>
                  </a:lnTo>
                  <a:lnTo>
                    <a:pt x="321" y="207"/>
                  </a:lnTo>
                  <a:lnTo>
                    <a:pt x="284" y="193"/>
                  </a:lnTo>
                  <a:lnTo>
                    <a:pt x="235" y="198"/>
                  </a:lnTo>
                  <a:lnTo>
                    <a:pt x="186" y="195"/>
                  </a:lnTo>
                  <a:lnTo>
                    <a:pt x="149" y="200"/>
                  </a:lnTo>
                  <a:lnTo>
                    <a:pt x="109" y="226"/>
                  </a:lnTo>
                  <a:lnTo>
                    <a:pt x="50" y="284"/>
                  </a:lnTo>
                  <a:lnTo>
                    <a:pt x="41" y="294"/>
                  </a:lnTo>
                  <a:lnTo>
                    <a:pt x="28" y="303"/>
                  </a:lnTo>
                  <a:lnTo>
                    <a:pt x="15" y="308"/>
                  </a:lnTo>
                  <a:lnTo>
                    <a:pt x="0" y="304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9" name="AutoShape 177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0" name="AutoShape 178"/>
            <p:cNvSpPr>
              <a:spLocks noChangeArrowheads="1"/>
            </p:cNvSpPr>
            <p:nvPr/>
          </p:nvSpPr>
          <p:spPr bwMode="auto">
            <a:xfrm>
              <a:off x="4549" y="3478"/>
              <a:ext cx="120" cy="55"/>
            </a:xfrm>
            <a:custGeom>
              <a:avLst/>
              <a:gdLst>
                <a:gd name="T0" fmla="*/ 0 w 294"/>
                <a:gd name="T1" fmla="*/ 0 h 135"/>
                <a:gd name="T2" fmla="*/ 0 w 294"/>
                <a:gd name="T3" fmla="*/ 0 h 135"/>
                <a:gd name="T4" fmla="*/ 0 w 294"/>
                <a:gd name="T5" fmla="*/ 0 h 135"/>
                <a:gd name="T6" fmla="*/ 0 w 294"/>
                <a:gd name="T7" fmla="*/ 0 h 135"/>
                <a:gd name="T8" fmla="*/ 0 w 294"/>
                <a:gd name="T9" fmla="*/ 0 h 135"/>
                <a:gd name="T10" fmla="*/ 0 w 294"/>
                <a:gd name="T11" fmla="*/ 0 h 135"/>
                <a:gd name="T12" fmla="*/ 0 w 294"/>
                <a:gd name="T13" fmla="*/ 0 h 135"/>
                <a:gd name="T14" fmla="*/ 0 w 294"/>
                <a:gd name="T15" fmla="*/ 0 h 135"/>
                <a:gd name="T16" fmla="*/ 0 w 294"/>
                <a:gd name="T17" fmla="*/ 0 h 135"/>
                <a:gd name="T18" fmla="*/ 0 w 294"/>
                <a:gd name="T19" fmla="*/ 0 h 135"/>
                <a:gd name="T20" fmla="*/ 0 w 294"/>
                <a:gd name="T21" fmla="*/ 0 h 135"/>
                <a:gd name="T22" fmla="*/ 0 w 294"/>
                <a:gd name="T23" fmla="*/ 0 h 135"/>
                <a:gd name="T24" fmla="*/ 0 w 294"/>
                <a:gd name="T25" fmla="*/ 0 h 135"/>
                <a:gd name="T26" fmla="*/ 0 w 294"/>
                <a:gd name="T27" fmla="*/ 0 h 135"/>
                <a:gd name="T28" fmla="*/ 0 w 294"/>
                <a:gd name="T29" fmla="*/ 0 h 135"/>
                <a:gd name="T30" fmla="*/ 0 w 294"/>
                <a:gd name="T31" fmla="*/ 0 h 135"/>
                <a:gd name="T32" fmla="*/ 0 w 294"/>
                <a:gd name="T33" fmla="*/ 0 h 135"/>
                <a:gd name="T34" fmla="*/ 0 w 294"/>
                <a:gd name="T35" fmla="*/ 0 h 135"/>
                <a:gd name="T36" fmla="*/ 0 w 294"/>
                <a:gd name="T37" fmla="*/ 0 h 135"/>
                <a:gd name="T38" fmla="*/ 0 w 294"/>
                <a:gd name="T39" fmla="*/ 0 h 135"/>
                <a:gd name="T40" fmla="*/ 0 w 294"/>
                <a:gd name="T41" fmla="*/ 0 h 135"/>
                <a:gd name="T42" fmla="*/ 0 w 294"/>
                <a:gd name="T43" fmla="*/ 0 h 135"/>
                <a:gd name="T44" fmla="*/ 0 w 294"/>
                <a:gd name="T45" fmla="*/ 0 h 135"/>
                <a:gd name="T46" fmla="*/ 0 w 294"/>
                <a:gd name="T47" fmla="*/ 0 h 135"/>
                <a:gd name="T48" fmla="*/ 0 w 294"/>
                <a:gd name="T49" fmla="*/ 0 h 135"/>
                <a:gd name="T50" fmla="*/ 0 w 294"/>
                <a:gd name="T51" fmla="*/ 0 h 135"/>
                <a:gd name="T52" fmla="*/ 0 w 294"/>
                <a:gd name="T53" fmla="*/ 0 h 135"/>
                <a:gd name="T54" fmla="*/ 0 w 294"/>
                <a:gd name="T55" fmla="*/ 0 h 135"/>
                <a:gd name="T56" fmla="*/ 0 w 294"/>
                <a:gd name="T57" fmla="*/ 0 h 135"/>
                <a:gd name="T58" fmla="*/ 0 w 294"/>
                <a:gd name="T59" fmla="*/ 0 h 135"/>
                <a:gd name="T60" fmla="*/ 0 w 294"/>
                <a:gd name="T61" fmla="*/ 0 h 1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4"/>
                <a:gd name="T94" fmla="*/ 0 h 135"/>
                <a:gd name="T95" fmla="*/ 294 w 294"/>
                <a:gd name="T96" fmla="*/ 135 h 1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4" h="135">
                  <a:moveTo>
                    <a:pt x="26" y="2"/>
                  </a:moveTo>
                  <a:lnTo>
                    <a:pt x="43" y="1"/>
                  </a:lnTo>
                  <a:lnTo>
                    <a:pt x="74" y="0"/>
                  </a:lnTo>
                  <a:lnTo>
                    <a:pt x="114" y="0"/>
                  </a:lnTo>
                  <a:lnTo>
                    <a:pt x="158" y="1"/>
                  </a:lnTo>
                  <a:lnTo>
                    <a:pt x="200" y="1"/>
                  </a:lnTo>
                  <a:lnTo>
                    <a:pt x="237" y="2"/>
                  </a:lnTo>
                  <a:lnTo>
                    <a:pt x="262" y="2"/>
                  </a:lnTo>
                  <a:lnTo>
                    <a:pt x="272" y="2"/>
                  </a:lnTo>
                  <a:lnTo>
                    <a:pt x="287" y="10"/>
                  </a:lnTo>
                  <a:lnTo>
                    <a:pt x="293" y="26"/>
                  </a:lnTo>
                  <a:lnTo>
                    <a:pt x="287" y="41"/>
                  </a:lnTo>
                  <a:lnTo>
                    <a:pt x="267" y="48"/>
                  </a:lnTo>
                  <a:lnTo>
                    <a:pt x="229" y="48"/>
                  </a:lnTo>
                  <a:lnTo>
                    <a:pt x="204" y="64"/>
                  </a:lnTo>
                  <a:lnTo>
                    <a:pt x="195" y="83"/>
                  </a:lnTo>
                  <a:lnTo>
                    <a:pt x="190" y="106"/>
                  </a:lnTo>
                  <a:lnTo>
                    <a:pt x="180" y="125"/>
                  </a:lnTo>
                  <a:lnTo>
                    <a:pt x="158" y="134"/>
                  </a:lnTo>
                  <a:lnTo>
                    <a:pt x="140" y="123"/>
                  </a:lnTo>
                  <a:lnTo>
                    <a:pt x="131" y="99"/>
                  </a:lnTo>
                  <a:lnTo>
                    <a:pt x="123" y="71"/>
                  </a:lnTo>
                  <a:lnTo>
                    <a:pt x="105" y="55"/>
                  </a:lnTo>
                  <a:lnTo>
                    <a:pt x="87" y="51"/>
                  </a:lnTo>
                  <a:lnTo>
                    <a:pt x="55" y="49"/>
                  </a:lnTo>
                  <a:lnTo>
                    <a:pt x="26" y="49"/>
                  </a:lnTo>
                  <a:lnTo>
                    <a:pt x="13" y="49"/>
                  </a:lnTo>
                  <a:lnTo>
                    <a:pt x="0" y="42"/>
                  </a:lnTo>
                  <a:lnTo>
                    <a:pt x="0" y="27"/>
                  </a:lnTo>
                  <a:lnTo>
                    <a:pt x="10" y="12"/>
                  </a:lnTo>
                  <a:lnTo>
                    <a:pt x="26" y="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1" name="AutoShape 179"/>
            <p:cNvSpPr>
              <a:spLocks noChangeArrowheads="1"/>
            </p:cNvSpPr>
            <p:nvPr/>
          </p:nvSpPr>
          <p:spPr bwMode="auto">
            <a:xfrm>
              <a:off x="4549" y="3478"/>
              <a:ext cx="120" cy="55"/>
            </a:xfrm>
            <a:custGeom>
              <a:avLst/>
              <a:gdLst>
                <a:gd name="T0" fmla="*/ 0 w 294"/>
                <a:gd name="T1" fmla="*/ 0 h 135"/>
                <a:gd name="T2" fmla="*/ 0 w 294"/>
                <a:gd name="T3" fmla="*/ 0 h 135"/>
                <a:gd name="T4" fmla="*/ 0 w 294"/>
                <a:gd name="T5" fmla="*/ 0 h 135"/>
                <a:gd name="T6" fmla="*/ 0 w 294"/>
                <a:gd name="T7" fmla="*/ 0 h 135"/>
                <a:gd name="T8" fmla="*/ 0 w 294"/>
                <a:gd name="T9" fmla="*/ 0 h 135"/>
                <a:gd name="T10" fmla="*/ 0 w 294"/>
                <a:gd name="T11" fmla="*/ 0 h 135"/>
                <a:gd name="T12" fmla="*/ 0 w 294"/>
                <a:gd name="T13" fmla="*/ 0 h 135"/>
                <a:gd name="T14" fmla="*/ 0 w 294"/>
                <a:gd name="T15" fmla="*/ 0 h 135"/>
                <a:gd name="T16" fmla="*/ 0 w 294"/>
                <a:gd name="T17" fmla="*/ 0 h 135"/>
                <a:gd name="T18" fmla="*/ 0 w 294"/>
                <a:gd name="T19" fmla="*/ 0 h 135"/>
                <a:gd name="T20" fmla="*/ 0 w 294"/>
                <a:gd name="T21" fmla="*/ 0 h 135"/>
                <a:gd name="T22" fmla="*/ 0 w 294"/>
                <a:gd name="T23" fmla="*/ 0 h 135"/>
                <a:gd name="T24" fmla="*/ 0 w 294"/>
                <a:gd name="T25" fmla="*/ 0 h 135"/>
                <a:gd name="T26" fmla="*/ 0 w 294"/>
                <a:gd name="T27" fmla="*/ 0 h 135"/>
                <a:gd name="T28" fmla="*/ 0 w 294"/>
                <a:gd name="T29" fmla="*/ 0 h 135"/>
                <a:gd name="T30" fmla="*/ 0 w 294"/>
                <a:gd name="T31" fmla="*/ 0 h 135"/>
                <a:gd name="T32" fmla="*/ 0 w 294"/>
                <a:gd name="T33" fmla="*/ 0 h 135"/>
                <a:gd name="T34" fmla="*/ 0 w 294"/>
                <a:gd name="T35" fmla="*/ 0 h 135"/>
                <a:gd name="T36" fmla="*/ 0 w 294"/>
                <a:gd name="T37" fmla="*/ 0 h 135"/>
                <a:gd name="T38" fmla="*/ 0 w 294"/>
                <a:gd name="T39" fmla="*/ 0 h 135"/>
                <a:gd name="T40" fmla="*/ 0 w 294"/>
                <a:gd name="T41" fmla="*/ 0 h 135"/>
                <a:gd name="T42" fmla="*/ 0 w 294"/>
                <a:gd name="T43" fmla="*/ 0 h 135"/>
                <a:gd name="T44" fmla="*/ 0 w 294"/>
                <a:gd name="T45" fmla="*/ 0 h 135"/>
                <a:gd name="T46" fmla="*/ 0 w 294"/>
                <a:gd name="T47" fmla="*/ 0 h 135"/>
                <a:gd name="T48" fmla="*/ 0 w 294"/>
                <a:gd name="T49" fmla="*/ 0 h 135"/>
                <a:gd name="T50" fmla="*/ 0 w 294"/>
                <a:gd name="T51" fmla="*/ 0 h 135"/>
                <a:gd name="T52" fmla="*/ 0 w 294"/>
                <a:gd name="T53" fmla="*/ 0 h 135"/>
                <a:gd name="T54" fmla="*/ 0 w 294"/>
                <a:gd name="T55" fmla="*/ 0 h 135"/>
                <a:gd name="T56" fmla="*/ 0 w 294"/>
                <a:gd name="T57" fmla="*/ 0 h 135"/>
                <a:gd name="T58" fmla="*/ 0 w 294"/>
                <a:gd name="T59" fmla="*/ 0 h 135"/>
                <a:gd name="T60" fmla="*/ 0 w 294"/>
                <a:gd name="T61" fmla="*/ 0 h 13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94"/>
                <a:gd name="T94" fmla="*/ 0 h 135"/>
                <a:gd name="T95" fmla="*/ 294 w 294"/>
                <a:gd name="T96" fmla="*/ 135 h 13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94" h="135">
                  <a:moveTo>
                    <a:pt x="26" y="2"/>
                  </a:moveTo>
                  <a:lnTo>
                    <a:pt x="43" y="1"/>
                  </a:lnTo>
                  <a:lnTo>
                    <a:pt x="74" y="0"/>
                  </a:lnTo>
                  <a:lnTo>
                    <a:pt x="114" y="0"/>
                  </a:lnTo>
                  <a:lnTo>
                    <a:pt x="158" y="1"/>
                  </a:lnTo>
                  <a:lnTo>
                    <a:pt x="200" y="1"/>
                  </a:lnTo>
                  <a:lnTo>
                    <a:pt x="237" y="2"/>
                  </a:lnTo>
                  <a:lnTo>
                    <a:pt x="262" y="2"/>
                  </a:lnTo>
                  <a:lnTo>
                    <a:pt x="272" y="2"/>
                  </a:lnTo>
                  <a:lnTo>
                    <a:pt x="287" y="10"/>
                  </a:lnTo>
                  <a:lnTo>
                    <a:pt x="293" y="26"/>
                  </a:lnTo>
                  <a:lnTo>
                    <a:pt x="287" y="41"/>
                  </a:lnTo>
                  <a:lnTo>
                    <a:pt x="267" y="48"/>
                  </a:lnTo>
                  <a:lnTo>
                    <a:pt x="229" y="48"/>
                  </a:lnTo>
                  <a:lnTo>
                    <a:pt x="204" y="64"/>
                  </a:lnTo>
                  <a:lnTo>
                    <a:pt x="195" y="83"/>
                  </a:lnTo>
                  <a:lnTo>
                    <a:pt x="190" y="106"/>
                  </a:lnTo>
                  <a:lnTo>
                    <a:pt x="180" y="125"/>
                  </a:lnTo>
                  <a:lnTo>
                    <a:pt x="158" y="134"/>
                  </a:lnTo>
                  <a:lnTo>
                    <a:pt x="140" y="123"/>
                  </a:lnTo>
                  <a:lnTo>
                    <a:pt x="131" y="99"/>
                  </a:lnTo>
                  <a:lnTo>
                    <a:pt x="123" y="71"/>
                  </a:lnTo>
                  <a:lnTo>
                    <a:pt x="105" y="55"/>
                  </a:lnTo>
                  <a:lnTo>
                    <a:pt x="87" y="51"/>
                  </a:lnTo>
                  <a:lnTo>
                    <a:pt x="55" y="49"/>
                  </a:lnTo>
                  <a:lnTo>
                    <a:pt x="26" y="49"/>
                  </a:lnTo>
                  <a:lnTo>
                    <a:pt x="13" y="49"/>
                  </a:lnTo>
                  <a:lnTo>
                    <a:pt x="0" y="42"/>
                  </a:lnTo>
                  <a:lnTo>
                    <a:pt x="0" y="27"/>
                  </a:lnTo>
                  <a:lnTo>
                    <a:pt x="10" y="12"/>
                  </a:lnTo>
                  <a:lnTo>
                    <a:pt x="26" y="2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2" name="AutoShape 18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3" name="AutoShape 181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4" name="AutoShape 18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5" name="AutoShape 183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6" name="AutoShape 184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7" name="AutoShape 185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8" name="AutoShape 186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9" name="AutoShape 187"/>
            <p:cNvSpPr>
              <a:spLocks noChangeArrowheads="1"/>
            </p:cNvSpPr>
            <p:nvPr/>
          </p:nvSpPr>
          <p:spPr bwMode="auto">
            <a:xfrm>
              <a:off x="4153" y="3004"/>
              <a:ext cx="70" cy="152"/>
            </a:xfrm>
            <a:custGeom>
              <a:avLst/>
              <a:gdLst>
                <a:gd name="T0" fmla="*/ 0 w 172"/>
                <a:gd name="T1" fmla="*/ 0 h 367"/>
                <a:gd name="T2" fmla="*/ 0 w 172"/>
                <a:gd name="T3" fmla="*/ 0 h 367"/>
                <a:gd name="T4" fmla="*/ 0 w 172"/>
                <a:gd name="T5" fmla="*/ 0 h 367"/>
                <a:gd name="T6" fmla="*/ 0 w 172"/>
                <a:gd name="T7" fmla="*/ 0 h 367"/>
                <a:gd name="T8" fmla="*/ 0 w 172"/>
                <a:gd name="T9" fmla="*/ 0 h 367"/>
                <a:gd name="T10" fmla="*/ 0 w 172"/>
                <a:gd name="T11" fmla="*/ 0 h 367"/>
                <a:gd name="T12" fmla="*/ 0 w 172"/>
                <a:gd name="T13" fmla="*/ 0 h 367"/>
                <a:gd name="T14" fmla="*/ 0 w 172"/>
                <a:gd name="T15" fmla="*/ 0 h 367"/>
                <a:gd name="T16" fmla="*/ 0 w 172"/>
                <a:gd name="T17" fmla="*/ 0 h 367"/>
                <a:gd name="T18" fmla="*/ 0 w 172"/>
                <a:gd name="T19" fmla="*/ 0 h 367"/>
                <a:gd name="T20" fmla="*/ 0 w 172"/>
                <a:gd name="T21" fmla="*/ 0 h 367"/>
                <a:gd name="T22" fmla="*/ 0 w 172"/>
                <a:gd name="T23" fmla="*/ 0 h 367"/>
                <a:gd name="T24" fmla="*/ 0 w 172"/>
                <a:gd name="T25" fmla="*/ 0 h 367"/>
                <a:gd name="T26" fmla="*/ 0 w 172"/>
                <a:gd name="T27" fmla="*/ 0 h 367"/>
                <a:gd name="T28" fmla="*/ 0 w 172"/>
                <a:gd name="T29" fmla="*/ 0 h 367"/>
                <a:gd name="T30" fmla="*/ 0 w 172"/>
                <a:gd name="T31" fmla="*/ 0 h 367"/>
                <a:gd name="T32" fmla="*/ 0 w 172"/>
                <a:gd name="T33" fmla="*/ 0 h 367"/>
                <a:gd name="T34" fmla="*/ 0 w 172"/>
                <a:gd name="T35" fmla="*/ 0 h 367"/>
                <a:gd name="T36" fmla="*/ 0 w 172"/>
                <a:gd name="T37" fmla="*/ 0 h 367"/>
                <a:gd name="T38" fmla="*/ 0 w 172"/>
                <a:gd name="T39" fmla="*/ 0 h 367"/>
                <a:gd name="T40" fmla="*/ 0 w 172"/>
                <a:gd name="T41" fmla="*/ 0 h 3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72"/>
                <a:gd name="T64" fmla="*/ 0 h 367"/>
                <a:gd name="T65" fmla="*/ 172 w 172"/>
                <a:gd name="T66" fmla="*/ 367 h 3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72" h="367">
                  <a:moveTo>
                    <a:pt x="52" y="366"/>
                  </a:moveTo>
                  <a:lnTo>
                    <a:pt x="55" y="355"/>
                  </a:lnTo>
                  <a:lnTo>
                    <a:pt x="63" y="325"/>
                  </a:lnTo>
                  <a:lnTo>
                    <a:pt x="76" y="282"/>
                  </a:lnTo>
                  <a:lnTo>
                    <a:pt x="92" y="229"/>
                  </a:lnTo>
                  <a:lnTo>
                    <a:pt x="111" y="171"/>
                  </a:lnTo>
                  <a:lnTo>
                    <a:pt x="131" y="113"/>
                  </a:lnTo>
                  <a:lnTo>
                    <a:pt x="152" y="61"/>
                  </a:lnTo>
                  <a:lnTo>
                    <a:pt x="171" y="17"/>
                  </a:lnTo>
                  <a:lnTo>
                    <a:pt x="141" y="4"/>
                  </a:lnTo>
                  <a:lnTo>
                    <a:pt x="117" y="0"/>
                  </a:lnTo>
                  <a:lnTo>
                    <a:pt x="105" y="23"/>
                  </a:lnTo>
                  <a:lnTo>
                    <a:pt x="89" y="63"/>
                  </a:lnTo>
                  <a:lnTo>
                    <a:pt x="71" y="115"/>
                  </a:lnTo>
                  <a:lnTo>
                    <a:pt x="52" y="173"/>
                  </a:lnTo>
                  <a:lnTo>
                    <a:pt x="34" y="231"/>
                  </a:lnTo>
                  <a:lnTo>
                    <a:pt x="18" y="284"/>
                  </a:lnTo>
                  <a:lnTo>
                    <a:pt x="6" y="325"/>
                  </a:lnTo>
                  <a:lnTo>
                    <a:pt x="0" y="349"/>
                  </a:lnTo>
                  <a:lnTo>
                    <a:pt x="36" y="365"/>
                  </a:lnTo>
                  <a:lnTo>
                    <a:pt x="52" y="366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0" name="AutoShape 18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1" name="AutoShape 189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2" name="AutoShape 190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3" name="AutoShape 191"/>
            <p:cNvSpPr>
              <a:spLocks noChangeArrowheads="1"/>
            </p:cNvSpPr>
            <p:nvPr/>
          </p:nvSpPr>
          <p:spPr bwMode="auto">
            <a:xfrm>
              <a:off x="4691" y="2846"/>
              <a:ext cx="152" cy="48"/>
            </a:xfrm>
            <a:custGeom>
              <a:avLst/>
              <a:gdLst>
                <a:gd name="T0" fmla="*/ 0 w 375"/>
                <a:gd name="T1" fmla="*/ 0 h 117"/>
                <a:gd name="T2" fmla="*/ 0 w 375"/>
                <a:gd name="T3" fmla="*/ 0 h 117"/>
                <a:gd name="T4" fmla="*/ 0 w 375"/>
                <a:gd name="T5" fmla="*/ 0 h 117"/>
                <a:gd name="T6" fmla="*/ 0 w 375"/>
                <a:gd name="T7" fmla="*/ 0 h 117"/>
                <a:gd name="T8" fmla="*/ 0 w 375"/>
                <a:gd name="T9" fmla="*/ 0 h 117"/>
                <a:gd name="T10" fmla="*/ 0 w 375"/>
                <a:gd name="T11" fmla="*/ 0 h 117"/>
                <a:gd name="T12" fmla="*/ 0 w 375"/>
                <a:gd name="T13" fmla="*/ 0 h 117"/>
                <a:gd name="T14" fmla="*/ 0 w 375"/>
                <a:gd name="T15" fmla="*/ 0 h 117"/>
                <a:gd name="T16" fmla="*/ 0 w 375"/>
                <a:gd name="T17" fmla="*/ 0 h 117"/>
                <a:gd name="T18" fmla="*/ 0 w 375"/>
                <a:gd name="T19" fmla="*/ 0 h 117"/>
                <a:gd name="T20" fmla="*/ 0 w 375"/>
                <a:gd name="T21" fmla="*/ 0 h 117"/>
                <a:gd name="T22" fmla="*/ 0 w 375"/>
                <a:gd name="T23" fmla="*/ 0 h 117"/>
                <a:gd name="T24" fmla="*/ 0 w 375"/>
                <a:gd name="T25" fmla="*/ 0 h 117"/>
                <a:gd name="T26" fmla="*/ 0 w 375"/>
                <a:gd name="T27" fmla="*/ 0 h 117"/>
                <a:gd name="T28" fmla="*/ 0 w 375"/>
                <a:gd name="T29" fmla="*/ 0 h 117"/>
                <a:gd name="T30" fmla="*/ 0 w 375"/>
                <a:gd name="T31" fmla="*/ 0 h 117"/>
                <a:gd name="T32" fmla="*/ 0 w 375"/>
                <a:gd name="T33" fmla="*/ 0 h 117"/>
                <a:gd name="T34" fmla="*/ 0 w 375"/>
                <a:gd name="T35" fmla="*/ 0 h 117"/>
                <a:gd name="T36" fmla="*/ 0 w 375"/>
                <a:gd name="T37" fmla="*/ 0 h 117"/>
                <a:gd name="T38" fmla="*/ 0 w 375"/>
                <a:gd name="T39" fmla="*/ 0 h 117"/>
                <a:gd name="T40" fmla="*/ 0 w 375"/>
                <a:gd name="T41" fmla="*/ 0 h 1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75"/>
                <a:gd name="T64" fmla="*/ 0 h 117"/>
                <a:gd name="T65" fmla="*/ 375 w 375"/>
                <a:gd name="T66" fmla="*/ 117 h 1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75" h="117">
                  <a:moveTo>
                    <a:pt x="1" y="53"/>
                  </a:moveTo>
                  <a:lnTo>
                    <a:pt x="12" y="54"/>
                  </a:lnTo>
                  <a:lnTo>
                    <a:pt x="42" y="58"/>
                  </a:lnTo>
                  <a:lnTo>
                    <a:pt x="87" y="64"/>
                  </a:lnTo>
                  <a:lnTo>
                    <a:pt x="142" y="71"/>
                  </a:lnTo>
                  <a:lnTo>
                    <a:pt x="202" y="81"/>
                  </a:lnTo>
                  <a:lnTo>
                    <a:pt x="262" y="92"/>
                  </a:lnTo>
                  <a:lnTo>
                    <a:pt x="317" y="104"/>
                  </a:lnTo>
                  <a:lnTo>
                    <a:pt x="363" y="116"/>
                  </a:lnTo>
                  <a:lnTo>
                    <a:pt x="372" y="84"/>
                  </a:lnTo>
                  <a:lnTo>
                    <a:pt x="374" y="59"/>
                  </a:lnTo>
                  <a:lnTo>
                    <a:pt x="348" y="51"/>
                  </a:lnTo>
                  <a:lnTo>
                    <a:pt x="305" y="42"/>
                  </a:lnTo>
                  <a:lnTo>
                    <a:pt x="251" y="32"/>
                  </a:lnTo>
                  <a:lnTo>
                    <a:pt x="191" y="22"/>
                  </a:lnTo>
                  <a:lnTo>
                    <a:pt x="131" y="13"/>
                  </a:lnTo>
                  <a:lnTo>
                    <a:pt x="76" y="6"/>
                  </a:lnTo>
                  <a:lnTo>
                    <a:pt x="34" y="1"/>
                  </a:lnTo>
                  <a:lnTo>
                    <a:pt x="8" y="0"/>
                  </a:lnTo>
                  <a:lnTo>
                    <a:pt x="0" y="37"/>
                  </a:lnTo>
                  <a:lnTo>
                    <a:pt x="1" y="5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4" name="AutoShape 192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5" name="AutoShape 193"/>
            <p:cNvSpPr>
              <a:spLocks noChangeArrowheads="1"/>
            </p:cNvSpPr>
            <p:nvPr/>
          </p:nvSpPr>
          <p:spPr bwMode="auto">
            <a:xfrm>
              <a:off x="4574" y="2898"/>
              <a:ext cx="70" cy="35"/>
            </a:xfrm>
            <a:custGeom>
              <a:avLst/>
              <a:gdLst>
                <a:gd name="T0" fmla="*/ 0 w 173"/>
                <a:gd name="T1" fmla="*/ 0 h 85"/>
                <a:gd name="T2" fmla="*/ 0 w 173"/>
                <a:gd name="T3" fmla="*/ 0 h 85"/>
                <a:gd name="T4" fmla="*/ 0 w 173"/>
                <a:gd name="T5" fmla="*/ 0 h 85"/>
                <a:gd name="T6" fmla="*/ 0 w 173"/>
                <a:gd name="T7" fmla="*/ 0 h 85"/>
                <a:gd name="T8" fmla="*/ 0 w 173"/>
                <a:gd name="T9" fmla="*/ 0 h 85"/>
                <a:gd name="T10" fmla="*/ 0 w 173"/>
                <a:gd name="T11" fmla="*/ 0 h 85"/>
                <a:gd name="T12" fmla="*/ 0 w 173"/>
                <a:gd name="T13" fmla="*/ 0 h 85"/>
                <a:gd name="T14" fmla="*/ 0 w 173"/>
                <a:gd name="T15" fmla="*/ 0 h 85"/>
                <a:gd name="T16" fmla="*/ 0 w 173"/>
                <a:gd name="T17" fmla="*/ 0 h 85"/>
                <a:gd name="T18" fmla="*/ 0 w 173"/>
                <a:gd name="T19" fmla="*/ 0 h 85"/>
                <a:gd name="T20" fmla="*/ 0 w 173"/>
                <a:gd name="T21" fmla="*/ 0 h 85"/>
                <a:gd name="T22" fmla="*/ 0 w 173"/>
                <a:gd name="T23" fmla="*/ 0 h 85"/>
                <a:gd name="T24" fmla="*/ 0 w 173"/>
                <a:gd name="T25" fmla="*/ 0 h 85"/>
                <a:gd name="T26" fmla="*/ 0 w 173"/>
                <a:gd name="T27" fmla="*/ 0 h 85"/>
                <a:gd name="T28" fmla="*/ 0 w 173"/>
                <a:gd name="T29" fmla="*/ 0 h 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3"/>
                <a:gd name="T46" fmla="*/ 0 h 85"/>
                <a:gd name="T47" fmla="*/ 173 w 173"/>
                <a:gd name="T48" fmla="*/ 85 h 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3" h="85">
                  <a:moveTo>
                    <a:pt x="8" y="13"/>
                  </a:moveTo>
                  <a:lnTo>
                    <a:pt x="0" y="39"/>
                  </a:lnTo>
                  <a:lnTo>
                    <a:pt x="9" y="82"/>
                  </a:lnTo>
                  <a:lnTo>
                    <a:pt x="36" y="84"/>
                  </a:lnTo>
                  <a:lnTo>
                    <a:pt x="75" y="84"/>
                  </a:lnTo>
                  <a:lnTo>
                    <a:pt x="119" y="82"/>
                  </a:lnTo>
                  <a:lnTo>
                    <a:pt x="165" y="79"/>
                  </a:lnTo>
                  <a:lnTo>
                    <a:pt x="172" y="42"/>
                  </a:lnTo>
                  <a:lnTo>
                    <a:pt x="167" y="6"/>
                  </a:lnTo>
                  <a:lnTo>
                    <a:pt x="135" y="1"/>
                  </a:lnTo>
                  <a:lnTo>
                    <a:pt x="81" y="0"/>
                  </a:lnTo>
                  <a:lnTo>
                    <a:pt x="54" y="1"/>
                  </a:lnTo>
                  <a:lnTo>
                    <a:pt x="30" y="4"/>
                  </a:lnTo>
                  <a:lnTo>
                    <a:pt x="14" y="8"/>
                  </a:lnTo>
                  <a:lnTo>
                    <a:pt x="8" y="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6" name="AutoShape 194"/>
            <p:cNvSpPr>
              <a:spLocks noChangeArrowheads="1"/>
            </p:cNvSpPr>
            <p:nvPr/>
          </p:nvSpPr>
          <p:spPr bwMode="auto">
            <a:xfrm>
              <a:off x="4574" y="2898"/>
              <a:ext cx="70" cy="35"/>
            </a:xfrm>
            <a:custGeom>
              <a:avLst/>
              <a:gdLst>
                <a:gd name="T0" fmla="*/ 0 w 173"/>
                <a:gd name="T1" fmla="*/ 0 h 85"/>
                <a:gd name="T2" fmla="*/ 0 w 173"/>
                <a:gd name="T3" fmla="*/ 0 h 85"/>
                <a:gd name="T4" fmla="*/ 0 w 173"/>
                <a:gd name="T5" fmla="*/ 0 h 85"/>
                <a:gd name="T6" fmla="*/ 0 w 173"/>
                <a:gd name="T7" fmla="*/ 0 h 85"/>
                <a:gd name="T8" fmla="*/ 0 w 173"/>
                <a:gd name="T9" fmla="*/ 0 h 85"/>
                <a:gd name="T10" fmla="*/ 0 w 173"/>
                <a:gd name="T11" fmla="*/ 0 h 85"/>
                <a:gd name="T12" fmla="*/ 0 w 173"/>
                <a:gd name="T13" fmla="*/ 0 h 85"/>
                <a:gd name="T14" fmla="*/ 0 w 173"/>
                <a:gd name="T15" fmla="*/ 0 h 85"/>
                <a:gd name="T16" fmla="*/ 0 w 173"/>
                <a:gd name="T17" fmla="*/ 0 h 85"/>
                <a:gd name="T18" fmla="*/ 0 w 173"/>
                <a:gd name="T19" fmla="*/ 0 h 85"/>
                <a:gd name="T20" fmla="*/ 0 w 173"/>
                <a:gd name="T21" fmla="*/ 0 h 85"/>
                <a:gd name="T22" fmla="*/ 0 w 173"/>
                <a:gd name="T23" fmla="*/ 0 h 85"/>
                <a:gd name="T24" fmla="*/ 0 w 173"/>
                <a:gd name="T25" fmla="*/ 0 h 85"/>
                <a:gd name="T26" fmla="*/ 0 w 173"/>
                <a:gd name="T27" fmla="*/ 0 h 85"/>
                <a:gd name="T28" fmla="*/ 0 w 173"/>
                <a:gd name="T29" fmla="*/ 0 h 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3"/>
                <a:gd name="T46" fmla="*/ 0 h 85"/>
                <a:gd name="T47" fmla="*/ 173 w 173"/>
                <a:gd name="T48" fmla="*/ 85 h 8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3" h="85">
                  <a:moveTo>
                    <a:pt x="8" y="13"/>
                  </a:moveTo>
                  <a:lnTo>
                    <a:pt x="0" y="39"/>
                  </a:lnTo>
                  <a:lnTo>
                    <a:pt x="9" y="82"/>
                  </a:lnTo>
                  <a:lnTo>
                    <a:pt x="36" y="84"/>
                  </a:lnTo>
                  <a:lnTo>
                    <a:pt x="75" y="84"/>
                  </a:lnTo>
                  <a:lnTo>
                    <a:pt x="119" y="82"/>
                  </a:lnTo>
                  <a:lnTo>
                    <a:pt x="165" y="79"/>
                  </a:lnTo>
                  <a:lnTo>
                    <a:pt x="172" y="42"/>
                  </a:lnTo>
                  <a:lnTo>
                    <a:pt x="167" y="6"/>
                  </a:lnTo>
                  <a:lnTo>
                    <a:pt x="135" y="1"/>
                  </a:lnTo>
                  <a:lnTo>
                    <a:pt x="81" y="0"/>
                  </a:lnTo>
                  <a:lnTo>
                    <a:pt x="54" y="1"/>
                  </a:lnTo>
                  <a:lnTo>
                    <a:pt x="30" y="4"/>
                  </a:lnTo>
                  <a:lnTo>
                    <a:pt x="14" y="8"/>
                  </a:lnTo>
                  <a:lnTo>
                    <a:pt x="8" y="13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7" name="AutoShape 195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8" name="AutoShape 196"/>
            <p:cNvSpPr>
              <a:spLocks noChangeArrowheads="1"/>
            </p:cNvSpPr>
            <p:nvPr/>
          </p:nvSpPr>
          <p:spPr bwMode="auto">
            <a:xfrm>
              <a:off x="4539" y="2898"/>
              <a:ext cx="32" cy="25"/>
            </a:xfrm>
            <a:custGeom>
              <a:avLst/>
              <a:gdLst>
                <a:gd name="T0" fmla="*/ 0 w 79"/>
                <a:gd name="T1" fmla="*/ 0 h 60"/>
                <a:gd name="T2" fmla="*/ 0 w 79"/>
                <a:gd name="T3" fmla="*/ 0 h 60"/>
                <a:gd name="T4" fmla="*/ 0 w 79"/>
                <a:gd name="T5" fmla="*/ 0 h 60"/>
                <a:gd name="T6" fmla="*/ 0 w 79"/>
                <a:gd name="T7" fmla="*/ 0 h 60"/>
                <a:gd name="T8" fmla="*/ 0 w 79"/>
                <a:gd name="T9" fmla="*/ 0 h 60"/>
                <a:gd name="T10" fmla="*/ 0 w 79"/>
                <a:gd name="T11" fmla="*/ 0 h 60"/>
                <a:gd name="T12" fmla="*/ 0 w 79"/>
                <a:gd name="T13" fmla="*/ 0 h 60"/>
                <a:gd name="T14" fmla="*/ 0 w 79"/>
                <a:gd name="T15" fmla="*/ 0 h 60"/>
                <a:gd name="T16" fmla="*/ 0 w 79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0"/>
                <a:gd name="T29" fmla="*/ 79 w 79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0">
                  <a:moveTo>
                    <a:pt x="10" y="0"/>
                  </a:moveTo>
                  <a:lnTo>
                    <a:pt x="61" y="4"/>
                  </a:lnTo>
                  <a:lnTo>
                    <a:pt x="78" y="40"/>
                  </a:lnTo>
                  <a:lnTo>
                    <a:pt x="66" y="59"/>
                  </a:lnTo>
                  <a:lnTo>
                    <a:pt x="30" y="59"/>
                  </a:lnTo>
                  <a:lnTo>
                    <a:pt x="12" y="54"/>
                  </a:lnTo>
                  <a:lnTo>
                    <a:pt x="1" y="38"/>
                  </a:lnTo>
                  <a:lnTo>
                    <a:pt x="0" y="18"/>
                  </a:lnTo>
                  <a:lnTo>
                    <a:pt x="1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9" name="AutoShape 197"/>
            <p:cNvSpPr>
              <a:spLocks noChangeArrowheads="1"/>
            </p:cNvSpPr>
            <p:nvPr/>
          </p:nvSpPr>
          <p:spPr bwMode="auto">
            <a:xfrm>
              <a:off x="4539" y="2898"/>
              <a:ext cx="32" cy="25"/>
            </a:xfrm>
            <a:custGeom>
              <a:avLst/>
              <a:gdLst>
                <a:gd name="T0" fmla="*/ 0 w 79"/>
                <a:gd name="T1" fmla="*/ 0 h 60"/>
                <a:gd name="T2" fmla="*/ 0 w 79"/>
                <a:gd name="T3" fmla="*/ 0 h 60"/>
                <a:gd name="T4" fmla="*/ 0 w 79"/>
                <a:gd name="T5" fmla="*/ 0 h 60"/>
                <a:gd name="T6" fmla="*/ 0 w 79"/>
                <a:gd name="T7" fmla="*/ 0 h 60"/>
                <a:gd name="T8" fmla="*/ 0 w 79"/>
                <a:gd name="T9" fmla="*/ 0 h 60"/>
                <a:gd name="T10" fmla="*/ 0 w 79"/>
                <a:gd name="T11" fmla="*/ 0 h 60"/>
                <a:gd name="T12" fmla="*/ 0 w 79"/>
                <a:gd name="T13" fmla="*/ 0 h 60"/>
                <a:gd name="T14" fmla="*/ 0 w 79"/>
                <a:gd name="T15" fmla="*/ 0 h 60"/>
                <a:gd name="T16" fmla="*/ 0 w 79"/>
                <a:gd name="T17" fmla="*/ 0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9"/>
                <a:gd name="T28" fmla="*/ 0 h 60"/>
                <a:gd name="T29" fmla="*/ 79 w 79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9" h="60">
                  <a:moveTo>
                    <a:pt x="10" y="0"/>
                  </a:moveTo>
                  <a:lnTo>
                    <a:pt x="61" y="4"/>
                  </a:lnTo>
                  <a:lnTo>
                    <a:pt x="78" y="40"/>
                  </a:lnTo>
                  <a:lnTo>
                    <a:pt x="66" y="59"/>
                  </a:lnTo>
                  <a:lnTo>
                    <a:pt x="30" y="59"/>
                  </a:lnTo>
                  <a:lnTo>
                    <a:pt x="12" y="54"/>
                  </a:lnTo>
                  <a:lnTo>
                    <a:pt x="1" y="38"/>
                  </a:lnTo>
                  <a:lnTo>
                    <a:pt x="0" y="18"/>
                  </a:lnTo>
                  <a:lnTo>
                    <a:pt x="10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0" name="AutoShape 198"/>
            <p:cNvSpPr>
              <a:spLocks noChangeArrowheads="1"/>
            </p:cNvSpPr>
            <p:nvPr/>
          </p:nvSpPr>
          <p:spPr bwMode="auto">
            <a:xfrm>
              <a:off x="4150" y="2840"/>
              <a:ext cx="906" cy="718"/>
            </a:xfrm>
            <a:custGeom>
              <a:avLst/>
              <a:gdLst>
                <a:gd name="T0" fmla="*/ 0 w 2235"/>
                <a:gd name="T1" fmla="*/ 0 h 1736"/>
                <a:gd name="T2" fmla="*/ 0 w 2235"/>
                <a:gd name="T3" fmla="*/ 0 h 1736"/>
                <a:gd name="T4" fmla="*/ 0 w 2235"/>
                <a:gd name="T5" fmla="*/ 0 h 1736"/>
                <a:gd name="T6" fmla="*/ 0 w 2235"/>
                <a:gd name="T7" fmla="*/ 0 h 1736"/>
                <a:gd name="T8" fmla="*/ 0 w 2235"/>
                <a:gd name="T9" fmla="*/ 0 h 1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35"/>
                <a:gd name="T16" fmla="*/ 0 h 1736"/>
                <a:gd name="T17" fmla="*/ 2235 w 2235"/>
                <a:gd name="T18" fmla="*/ 1736 h 1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35" h="1736">
                  <a:moveTo>
                    <a:pt x="0" y="1735"/>
                  </a:moveTo>
                  <a:lnTo>
                    <a:pt x="0" y="0"/>
                  </a:lnTo>
                  <a:lnTo>
                    <a:pt x="2234" y="0"/>
                  </a:lnTo>
                  <a:lnTo>
                    <a:pt x="2234" y="1735"/>
                  </a:lnTo>
                  <a:lnTo>
                    <a:pt x="0" y="17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1" name="AutoShape 199"/>
            <p:cNvSpPr>
              <a:spLocks noChangeArrowheads="1"/>
            </p:cNvSpPr>
            <p:nvPr/>
          </p:nvSpPr>
          <p:spPr bwMode="auto">
            <a:xfrm>
              <a:off x="4648" y="2899"/>
              <a:ext cx="34" cy="27"/>
            </a:xfrm>
            <a:custGeom>
              <a:avLst/>
              <a:gdLst>
                <a:gd name="T0" fmla="*/ 0 w 84"/>
                <a:gd name="T1" fmla="*/ 0 h 62"/>
                <a:gd name="T2" fmla="*/ 0 w 84"/>
                <a:gd name="T3" fmla="*/ 0 h 62"/>
                <a:gd name="T4" fmla="*/ 0 w 84"/>
                <a:gd name="T5" fmla="*/ 0 h 62"/>
                <a:gd name="T6" fmla="*/ 0 w 84"/>
                <a:gd name="T7" fmla="*/ 0 h 62"/>
                <a:gd name="T8" fmla="*/ 0 w 84"/>
                <a:gd name="T9" fmla="*/ 0 h 62"/>
                <a:gd name="T10" fmla="*/ 0 w 84"/>
                <a:gd name="T11" fmla="*/ 0 h 62"/>
                <a:gd name="T12" fmla="*/ 0 w 84"/>
                <a:gd name="T13" fmla="*/ 0 h 62"/>
                <a:gd name="T14" fmla="*/ 0 w 84"/>
                <a:gd name="T15" fmla="*/ 0 h 62"/>
                <a:gd name="T16" fmla="*/ 0 w 84"/>
                <a:gd name="T17" fmla="*/ 0 h 62"/>
                <a:gd name="T18" fmla="*/ 0 w 84"/>
                <a:gd name="T19" fmla="*/ 0 h 62"/>
                <a:gd name="T20" fmla="*/ 0 w 84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62"/>
                <a:gd name="T35" fmla="*/ 84 w 8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62">
                  <a:moveTo>
                    <a:pt x="41" y="0"/>
                  </a:moveTo>
                  <a:lnTo>
                    <a:pt x="72" y="8"/>
                  </a:lnTo>
                  <a:lnTo>
                    <a:pt x="83" y="21"/>
                  </a:lnTo>
                  <a:lnTo>
                    <a:pt x="80" y="36"/>
                  </a:lnTo>
                  <a:lnTo>
                    <a:pt x="72" y="50"/>
                  </a:lnTo>
                  <a:lnTo>
                    <a:pt x="42" y="61"/>
                  </a:lnTo>
                  <a:lnTo>
                    <a:pt x="5" y="51"/>
                  </a:lnTo>
                  <a:lnTo>
                    <a:pt x="0" y="35"/>
                  </a:lnTo>
                  <a:lnTo>
                    <a:pt x="1" y="17"/>
                  </a:lnTo>
                  <a:lnTo>
                    <a:pt x="13" y="3"/>
                  </a:lnTo>
                  <a:lnTo>
                    <a:pt x="4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2" name="AutoShape 200"/>
            <p:cNvSpPr>
              <a:spLocks noChangeArrowheads="1"/>
            </p:cNvSpPr>
            <p:nvPr/>
          </p:nvSpPr>
          <p:spPr bwMode="auto">
            <a:xfrm>
              <a:off x="4648" y="2899"/>
              <a:ext cx="34" cy="27"/>
            </a:xfrm>
            <a:custGeom>
              <a:avLst/>
              <a:gdLst>
                <a:gd name="T0" fmla="*/ 0 w 84"/>
                <a:gd name="T1" fmla="*/ 0 h 62"/>
                <a:gd name="T2" fmla="*/ 0 w 84"/>
                <a:gd name="T3" fmla="*/ 0 h 62"/>
                <a:gd name="T4" fmla="*/ 0 w 84"/>
                <a:gd name="T5" fmla="*/ 0 h 62"/>
                <a:gd name="T6" fmla="*/ 0 w 84"/>
                <a:gd name="T7" fmla="*/ 0 h 62"/>
                <a:gd name="T8" fmla="*/ 0 w 84"/>
                <a:gd name="T9" fmla="*/ 0 h 62"/>
                <a:gd name="T10" fmla="*/ 0 w 84"/>
                <a:gd name="T11" fmla="*/ 0 h 62"/>
                <a:gd name="T12" fmla="*/ 0 w 84"/>
                <a:gd name="T13" fmla="*/ 0 h 62"/>
                <a:gd name="T14" fmla="*/ 0 w 84"/>
                <a:gd name="T15" fmla="*/ 0 h 62"/>
                <a:gd name="T16" fmla="*/ 0 w 84"/>
                <a:gd name="T17" fmla="*/ 0 h 62"/>
                <a:gd name="T18" fmla="*/ 0 w 84"/>
                <a:gd name="T19" fmla="*/ 0 h 62"/>
                <a:gd name="T20" fmla="*/ 0 w 84"/>
                <a:gd name="T21" fmla="*/ 0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62"/>
                <a:gd name="T35" fmla="*/ 84 w 8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62">
                  <a:moveTo>
                    <a:pt x="41" y="0"/>
                  </a:moveTo>
                  <a:lnTo>
                    <a:pt x="72" y="8"/>
                  </a:lnTo>
                  <a:lnTo>
                    <a:pt x="83" y="21"/>
                  </a:lnTo>
                  <a:lnTo>
                    <a:pt x="80" y="36"/>
                  </a:lnTo>
                  <a:lnTo>
                    <a:pt x="72" y="50"/>
                  </a:lnTo>
                  <a:lnTo>
                    <a:pt x="42" y="61"/>
                  </a:lnTo>
                  <a:lnTo>
                    <a:pt x="5" y="51"/>
                  </a:lnTo>
                  <a:lnTo>
                    <a:pt x="0" y="35"/>
                  </a:lnTo>
                  <a:lnTo>
                    <a:pt x="1" y="17"/>
                  </a:lnTo>
                  <a:lnTo>
                    <a:pt x="13" y="3"/>
                  </a:lnTo>
                  <a:lnTo>
                    <a:pt x="41" y="0"/>
                  </a:lnTo>
                </a:path>
              </a:pathLst>
            </a:custGeom>
            <a:noFill/>
            <a:ln w="126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31501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Definice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Plaváním s ploutvemi se rozumí pohyb s </a:t>
            </a:r>
            <a:r>
              <a:rPr lang="cs-CZ" dirty="0" err="1"/>
              <a:t>monoploutví</a:t>
            </a:r>
            <a:r>
              <a:rPr lang="cs-CZ" dirty="0"/>
              <a:t> nebo dvěma ploutvemi na vodní hladině nebo pod vodou s použitím vlastní svalové síly sportovce a bez použití jakéhokoliv mechanismu nepoháněného svalovou silou. Pro disciplíny plavání pod vodou s dýchacím přístrojem je povoleno použití přístroje jen se stlačeným vzduchem.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Věkové kategorie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1" b="12431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38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Věkové kategorie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"Dospělí (Senioři)":</a:t>
            </a:r>
          </a:p>
          <a:p>
            <a:pPr lvl="1"/>
            <a:r>
              <a:rPr lang="cs-CZ" sz="1800" dirty="0"/>
              <a:t>A: 18 let a starší</a:t>
            </a:r>
          </a:p>
          <a:p>
            <a:r>
              <a:rPr lang="cs-CZ" dirty="0"/>
              <a:t>"Junioři":</a:t>
            </a:r>
          </a:p>
          <a:p>
            <a:pPr lvl="1"/>
            <a:r>
              <a:rPr lang="cs-CZ" sz="1800" dirty="0"/>
              <a:t>B: 16 - 17 let</a:t>
            </a:r>
          </a:p>
          <a:p>
            <a:pPr lvl="1"/>
            <a:r>
              <a:rPr lang="cs-CZ" sz="1800" dirty="0"/>
              <a:t>C: 14 - 15 let</a:t>
            </a:r>
          </a:p>
          <a:p>
            <a:pPr lvl="1"/>
            <a:r>
              <a:rPr lang="cs-CZ" sz="1800" dirty="0"/>
              <a:t>D: 12 - 13 let</a:t>
            </a:r>
          </a:p>
          <a:p>
            <a:pPr lvl="1"/>
            <a:r>
              <a:rPr lang="cs-CZ" sz="1800" dirty="0"/>
              <a:t>E: 11 let a mladší (předzávodní skupina) </a:t>
            </a:r>
          </a:p>
          <a:p>
            <a:r>
              <a:rPr lang="cs-CZ" dirty="0"/>
              <a:t>"Veteráni":</a:t>
            </a:r>
          </a:p>
          <a:p>
            <a:pPr lvl="1"/>
            <a:r>
              <a:rPr lang="cs-CZ" sz="1800" dirty="0"/>
              <a:t>V0: 30 - 39 let</a:t>
            </a:r>
          </a:p>
          <a:p>
            <a:pPr lvl="1"/>
            <a:r>
              <a:rPr lang="cs-CZ" sz="1800" dirty="0"/>
              <a:t>V1: 40 - 49 let</a:t>
            </a:r>
          </a:p>
          <a:p>
            <a:pPr lvl="1"/>
            <a:r>
              <a:rPr lang="cs-CZ" sz="1800" dirty="0"/>
              <a:t>V2: 50 - 59 let a další dělení po 10 letech</a:t>
            </a:r>
          </a:p>
          <a:p>
            <a:pPr marL="128016" lvl="1" indent="0">
              <a:buNone/>
            </a:pPr>
            <a:endParaRPr lang="cs-CZ" sz="1800" dirty="0"/>
          </a:p>
          <a:p>
            <a:pPr lvl="1"/>
            <a:endParaRPr lang="cs-CZ" sz="18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disciplínY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b="1" dirty="0">
                <a:solidFill>
                  <a:schemeClr val="accent1"/>
                </a:solidFill>
              </a:rPr>
              <a:t>PP</a:t>
            </a:r>
          </a:p>
          <a:p>
            <a:r>
              <a:rPr lang="cs-CZ" sz="1800" dirty="0"/>
              <a:t>50, 100, 200, 400, 800, 1500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BF</a:t>
            </a:r>
          </a:p>
          <a:p>
            <a:r>
              <a:rPr lang="cs-CZ" sz="1800" dirty="0"/>
              <a:t>50, 100, 200, 400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RP</a:t>
            </a:r>
          </a:p>
          <a:p>
            <a:r>
              <a:rPr lang="cs-CZ" sz="1800" dirty="0"/>
              <a:t>(15/10, 25), 50, 100, 200, 400 </a:t>
            </a:r>
          </a:p>
          <a:p>
            <a:r>
              <a:rPr lang="cs-CZ" sz="1800" b="1" dirty="0">
                <a:solidFill>
                  <a:schemeClr val="accent1"/>
                </a:solidFill>
              </a:rPr>
              <a:t>Štafety:</a:t>
            </a:r>
          </a:p>
          <a:p>
            <a:r>
              <a:rPr lang="cs-CZ" sz="1800" dirty="0"/>
              <a:t>4x50 PP, 4x100 PP, 4x200 PP, 4x100 BF 4x50 BF</a:t>
            </a:r>
          </a:p>
        </p:txBody>
      </p:sp>
    </p:spTree>
    <p:extLst>
      <p:ext uri="{BB962C8B-B14F-4D97-AF65-F5344CB8AC3E}">
        <p14:creationId xmlns:p14="http://schemas.microsoft.com/office/powerpoint/2010/main" val="2590251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Omezení disciplín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Závody v plavání na nádech jsou povoleny jen do vzdálenosti 50 m.</a:t>
            </a:r>
          </a:p>
          <a:p>
            <a:r>
              <a:rPr lang="cs-CZ" dirty="0"/>
              <a:t>Pro kategorii „junioři“ je následující omezení disciplín a vzdáleností:</a:t>
            </a:r>
          </a:p>
          <a:p>
            <a:pPr lvl="2"/>
            <a:r>
              <a:rPr lang="cs-CZ" sz="1800" dirty="0"/>
              <a:t>kat. B a C: bez omezení</a:t>
            </a:r>
          </a:p>
          <a:p>
            <a:pPr lvl="2"/>
            <a:r>
              <a:rPr lang="cs-CZ" sz="1800" dirty="0"/>
              <a:t>kat. D: plavání na hladině a plavání s přístrojem bez omezení, plavání na nádech maximálně 25 m soutěžící  bez rozdílu kategorií, může plavat i 50 RP</a:t>
            </a:r>
          </a:p>
          <a:p>
            <a:pPr lvl="2"/>
            <a:r>
              <a:rPr lang="cs-CZ" sz="1800" dirty="0"/>
              <a:t>kat. E: při  pořádání mezinárodní soutěže, uplatňují se národní pravidla.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OMEZENÍ kat. 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nejdelší trať 800 m PP / DPP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na nádech 15m, zbývající úsek do 25m smí plavat na hladině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nejvýše tři (3) starty za půlden. 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/>
              <a:t>omezená velikost ploutví na 500 mm délky, 240 mm šířky v toleranci 5 cm</a:t>
            </a:r>
          </a:p>
          <a:p>
            <a:pPr marL="34290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2000" dirty="0" err="1"/>
              <a:t>monoploutev</a:t>
            </a:r>
            <a:r>
              <a:rPr lang="cs-CZ" sz="2000" dirty="0"/>
              <a:t> je dovolena, ale maximální rozměr listu je omezen na velikost 500 mm x 500 mm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lvl="1"/>
            <a:r>
              <a:rPr lang="cs-CZ" sz="2000" dirty="0"/>
              <a:t>Světový pohár – od 12 let</a:t>
            </a:r>
          </a:p>
          <a:p>
            <a:pPr lvl="1"/>
            <a:r>
              <a:rPr lang="cs-CZ" sz="2000" dirty="0"/>
              <a:t>Světové, kontinentální nebo národní mistrovství juniorů – od 14 let</a:t>
            </a:r>
          </a:p>
          <a:p>
            <a:pPr lvl="1"/>
            <a:r>
              <a:rPr lang="cs-CZ" sz="2000" dirty="0"/>
              <a:t>Světový pohár (v kategorii senior) a světové, kontinentální nebo národní mistrovství seniorů – od 15 let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Omezení účasti na soutěžích </a:t>
            </a:r>
            <a:r>
              <a:rPr lang="cs-CZ" sz="2800" dirty="0" err="1"/>
              <a:t>cmas</a:t>
            </a:r>
            <a:endParaRPr lang="cs-CZ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Harmonogram školení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Organizace rozhodčích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Hrací řád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Plavání s ploutvemi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Definice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Věkové kategorie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Technika plavání</a:t>
            </a:r>
          </a:p>
          <a:p>
            <a:pPr lvl="1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Vybavení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Zařízení bazénu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Vyhodnocovací zařízení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Průběh závodů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Sbor rozhodčích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Distanční plavání s ploutvemi</a:t>
            </a:r>
          </a:p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První pomoc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Technika plavání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35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627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PLAVÁNÍ S PLOUTVEMI (PP/SF)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10000"/>
              </a:lnSpc>
            </a:pPr>
            <a:r>
              <a:rPr lang="cs-CZ" sz="2400" dirty="0"/>
              <a:t>Plavecký způsob je </a:t>
            </a:r>
            <a:r>
              <a:rPr lang="cs-CZ" sz="2400" b="1" dirty="0">
                <a:solidFill>
                  <a:schemeClr val="accent1"/>
                </a:solidFill>
              </a:rPr>
              <a:t>libovolný</a:t>
            </a:r>
            <a:r>
              <a:rPr lang="cs-CZ" sz="24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Plavání pod vodou je povoleno pouze do vzdálenosti </a:t>
            </a:r>
            <a:r>
              <a:rPr lang="cs-CZ" sz="2400" dirty="0">
                <a:solidFill>
                  <a:schemeClr val="accent1"/>
                </a:solidFill>
              </a:rPr>
              <a:t>15 m po startu a po každé obrátce</a:t>
            </a:r>
            <a:r>
              <a:rPr lang="cs-CZ" sz="2400" dirty="0"/>
              <a:t>. Dýchací trubice nebo hlava závodníka se musí objevit nad vodou a proříznout hladinu před koncem 15-ti metrového označení. Při vynoření před 15 m hranicí nelze se opětovně zanořit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Mimo 15 m zónu musí být neustále část těla nebo výstroje vynořena z vody. Část těla nebo výstroje musí vždy prořezávat hladinu vody.</a:t>
            </a:r>
          </a:p>
          <a:p>
            <a:pPr lvl="1">
              <a:lnSpc>
                <a:spcPct val="110000"/>
              </a:lnSpc>
            </a:pPr>
            <a:r>
              <a:rPr lang="cs-CZ" sz="2400" dirty="0"/>
              <a:t>K rozlišení mezi plaváním na hladině a plaváním na nádech, musí všichni závodníci užít </a:t>
            </a:r>
            <a:r>
              <a:rPr lang="cs-CZ" sz="2400" dirty="0">
                <a:solidFill>
                  <a:schemeClr val="accent1"/>
                </a:solidFill>
              </a:rPr>
              <a:t>šnorchl</a:t>
            </a:r>
            <a:r>
              <a:rPr lang="cs-CZ" sz="2400" dirty="0"/>
              <a:t> k dýchání po celou dobu závodu a ve všech disciplínách.</a:t>
            </a:r>
          </a:p>
          <a:p>
            <a:pPr lvl="1">
              <a:lnSpc>
                <a:spcPct val="110000"/>
              </a:lnSpc>
            </a:pPr>
            <a:r>
              <a:rPr lang="cs-CZ" sz="2400" b="1" dirty="0"/>
              <a:t>ČR: </a:t>
            </a:r>
            <a:r>
              <a:rPr lang="cs-CZ" sz="2400" dirty="0"/>
              <a:t>Závodníci kat. E nemusí použít dýchací trubici. Pokud závodníci startují s dýchací trubicí, musí s ní závod i dokončit.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2800" dirty="0">
                <a:latin typeface="+mj-lt"/>
              </a:rPr>
              <a:t>PLAVÁNÍ S PLOUTVEMI NA NÁDECH (RP/AP)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10000"/>
              </a:lnSpc>
            </a:pPr>
            <a:r>
              <a:rPr lang="cs-CZ" sz="2000" dirty="0"/>
              <a:t>Plavání na nádech je povoleno pouze v bazénech. Rozhodčí musí mít možnost sledovat vizuálně pohyb závodníka.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Dýchací trubice není povolena.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Plavecký způsob je </a:t>
            </a:r>
            <a:r>
              <a:rPr lang="cs-CZ" sz="2000" b="1" dirty="0">
                <a:solidFill>
                  <a:schemeClr val="accent1"/>
                </a:solidFill>
              </a:rPr>
              <a:t>libovolný</a:t>
            </a:r>
            <a:r>
              <a:rPr lang="cs-CZ" sz="20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Při plavání na nádech musí být během celé tratě </a:t>
            </a:r>
            <a:r>
              <a:rPr lang="cs-CZ" sz="2000" b="1" dirty="0">
                <a:solidFill>
                  <a:schemeClr val="accent1"/>
                </a:solidFill>
              </a:rPr>
              <a:t>tvář</a:t>
            </a:r>
            <a:r>
              <a:rPr lang="cs-CZ" sz="2000" dirty="0"/>
              <a:t> závodníka </a:t>
            </a:r>
            <a:r>
              <a:rPr lang="cs-CZ" sz="2000" b="1" dirty="0">
                <a:solidFill>
                  <a:schemeClr val="accent1"/>
                </a:solidFill>
              </a:rPr>
              <a:t>ponořena</a:t>
            </a:r>
            <a:r>
              <a:rPr lang="cs-CZ" sz="2000" dirty="0"/>
              <a:t> pod vodou.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Při použití elektronické časomíry se musí závodník dotknout cílové dotykové desky.</a:t>
            </a:r>
          </a:p>
          <a:p>
            <a:pPr lvl="1">
              <a:lnSpc>
                <a:spcPct val="110000"/>
              </a:lnSpc>
            </a:pPr>
            <a:r>
              <a:rPr lang="cs-CZ" sz="2000" dirty="0"/>
              <a:t>Pokud se disciplína 50 m na nádech plave v 25 m bazénu, musí se závodník při obrátce dotknout stěny částí těla nebo ploutve.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2800" dirty="0"/>
              <a:t>PLAVÁNÍ POD VODOU S DÝCHACÍM PŘÍSTROJEM (RP/IM)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20000"/>
              </a:lnSpc>
            </a:pPr>
            <a:r>
              <a:rPr lang="cs-CZ" sz="2400" dirty="0"/>
              <a:t>Při plavání pod vodou s přístrojem na stlačený vzduch je plavecký způsob </a:t>
            </a:r>
            <a:r>
              <a:rPr lang="cs-CZ" sz="2400" b="1" dirty="0">
                <a:solidFill>
                  <a:schemeClr val="accent1"/>
                </a:solidFill>
              </a:rPr>
              <a:t>libovolný</a:t>
            </a:r>
            <a:r>
              <a:rPr lang="cs-CZ" sz="2400" dirty="0"/>
              <a:t>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Způsob držení přístroje je libovolný.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Výměna nebo odložení přístroje během závodu není povolena.</a:t>
            </a:r>
          </a:p>
          <a:p>
            <a:pPr lvl="1">
              <a:lnSpc>
                <a:spcPct val="120000"/>
              </a:lnSpc>
            </a:pPr>
            <a:r>
              <a:rPr lang="cs-CZ" sz="2400" b="1" dirty="0">
                <a:solidFill>
                  <a:schemeClr val="accent1"/>
                </a:solidFill>
              </a:rPr>
              <a:t>Tvář</a:t>
            </a:r>
            <a:r>
              <a:rPr lang="cs-CZ" sz="2400" dirty="0"/>
              <a:t> závodníka musí být během celé tratě </a:t>
            </a:r>
            <a:r>
              <a:rPr lang="cs-CZ" sz="2400" b="1" dirty="0">
                <a:solidFill>
                  <a:schemeClr val="accent1"/>
                </a:solidFill>
              </a:rPr>
              <a:t>ponořena</a:t>
            </a:r>
            <a:r>
              <a:rPr lang="cs-CZ" sz="2400" dirty="0"/>
              <a:t>.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Závodník </a:t>
            </a:r>
            <a:r>
              <a:rPr lang="cs-CZ" sz="2400" dirty="0">
                <a:solidFill>
                  <a:schemeClr val="accent1"/>
                </a:solidFill>
              </a:rPr>
              <a:t>nesmí</a:t>
            </a:r>
            <a:r>
              <a:rPr lang="cs-CZ" sz="2400" dirty="0"/>
              <a:t> při ukončení závodu </a:t>
            </a:r>
            <a:r>
              <a:rPr lang="cs-CZ" sz="2400" dirty="0">
                <a:solidFill>
                  <a:schemeClr val="accent1"/>
                </a:solidFill>
              </a:rPr>
              <a:t>vynořit obličej před dotykem</a:t>
            </a:r>
            <a:r>
              <a:rPr lang="cs-CZ" sz="2400" dirty="0"/>
              <a:t> cílové stěny nebo dotykové desky.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V případě použití elektronické časomíry se musí závodník dotknout cílové dotykové desky.</a:t>
            </a:r>
          </a:p>
          <a:p>
            <a:pPr lvl="1">
              <a:lnSpc>
                <a:spcPct val="120000"/>
              </a:lnSpc>
            </a:pPr>
            <a:r>
              <a:rPr lang="cs-CZ" sz="2400" dirty="0">
                <a:solidFill>
                  <a:schemeClr val="accent1"/>
                </a:solidFill>
              </a:rPr>
              <a:t>Dýchací přístroj </a:t>
            </a:r>
            <a:r>
              <a:rPr lang="cs-CZ" sz="2400" dirty="0"/>
              <a:t>se </a:t>
            </a:r>
            <a:r>
              <a:rPr lang="cs-CZ" sz="2400" dirty="0">
                <a:solidFill>
                  <a:schemeClr val="accent1"/>
                </a:solidFill>
              </a:rPr>
              <a:t>nesmí</a:t>
            </a:r>
            <a:r>
              <a:rPr lang="cs-CZ" sz="2400" dirty="0"/>
              <a:t> v žádném případě </a:t>
            </a:r>
            <a:r>
              <a:rPr lang="cs-CZ" sz="2400" dirty="0">
                <a:solidFill>
                  <a:schemeClr val="accent1"/>
                </a:solidFill>
              </a:rPr>
              <a:t>dotknout stěn bazénu</a:t>
            </a:r>
            <a:r>
              <a:rPr lang="cs-CZ" sz="2400" dirty="0"/>
              <a:t> nebo cílové dotykové desky. Nedodržení znamená diskvalifikaci.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Bi-Fins (BF/BF)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10000"/>
              </a:lnSpc>
            </a:pPr>
            <a:r>
              <a:rPr lang="cs-CZ" sz="1800" dirty="0"/>
              <a:t>Plavecký způsob (BF) je </a:t>
            </a:r>
            <a:r>
              <a:rPr lang="cs-CZ" sz="1800" dirty="0">
                <a:solidFill>
                  <a:schemeClr val="accent1"/>
                </a:solidFill>
              </a:rPr>
              <a:t>kraul plavaný na prsou se šnorchlem</a:t>
            </a:r>
            <a:r>
              <a:rPr lang="cs-CZ" sz="1800" dirty="0"/>
              <a:t>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Delfínové vlnění je povoleno </a:t>
            </a:r>
            <a:r>
              <a:rPr lang="cs-CZ" sz="1800" dirty="0">
                <a:solidFill>
                  <a:schemeClr val="accent1"/>
                </a:solidFill>
              </a:rPr>
              <a:t>pouze 15 m </a:t>
            </a:r>
            <a:r>
              <a:rPr lang="cs-CZ" sz="1800" dirty="0"/>
              <a:t>pod vodou na nádech po startu a po každé obrátce.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Plavání pod vodou je povoleno pouze do vzdálenosti 15 m po startu a po každé obrátce. Dýchací trubice nebo hlava závodníka se musí objevit nad vodou a proříznout hladinu před koncem 15- ti metrového označení.</a:t>
            </a:r>
          </a:p>
          <a:p>
            <a:pPr lvl="1">
              <a:lnSpc>
                <a:spcPct val="110000"/>
              </a:lnSpc>
            </a:pPr>
            <a:r>
              <a:rPr lang="cs-CZ" sz="1800" dirty="0"/>
              <a:t>Během startu musí mít závodník </a:t>
            </a:r>
            <a:r>
              <a:rPr lang="cs-CZ" sz="1800" dirty="0">
                <a:solidFill>
                  <a:schemeClr val="accent1"/>
                </a:solidFill>
              </a:rPr>
              <a:t>ploutve v jedné linii</a:t>
            </a:r>
            <a:r>
              <a:rPr lang="cs-CZ" sz="1800" dirty="0"/>
              <a:t> na přední hraně bloku.</a:t>
            </a:r>
          </a:p>
          <a:p>
            <a:endParaRPr lang="cs-CZ" dirty="0"/>
          </a:p>
        </p:txBody>
      </p:sp>
      <p:pic>
        <p:nvPicPr>
          <p:cNvPr id="1026" name="Picture 2" descr="http://www.fsps.muni.cz/inovace-SEBS-ASEBS/docs/didaktika-plavani/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06587"/>
            <a:ext cx="4608512" cy="36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Vybavení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88540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Ploutve smějí být sestaveny jen z ploutvového listu a pevných botek.</a:t>
            </a:r>
          </a:p>
          <a:p>
            <a:r>
              <a:rPr lang="cs-CZ" dirty="0"/>
              <a:t>Ploutve (roznožky) jsou povoleny bez omezení velikosti a materiálu.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Jsou povoleny všechny druhy monoploutví, které odpovídají níže uvedeným podmínkám.</a:t>
            </a:r>
          </a:p>
          <a:p>
            <a:pPr lvl="1"/>
            <a:r>
              <a:rPr lang="cs-CZ" sz="1800" dirty="0"/>
              <a:t>Není žádné omezení, co se týče použitého materiálu.</a:t>
            </a:r>
          </a:p>
          <a:p>
            <a:pPr lvl="1"/>
            <a:r>
              <a:rPr lang="cs-CZ" sz="1800" dirty="0"/>
              <a:t>Monoploutev může plavat.</a:t>
            </a:r>
          </a:p>
          <a:p>
            <a:pPr lvl="1"/>
            <a:r>
              <a:rPr lang="cs-CZ" sz="1800" dirty="0"/>
              <a:t>Maximální rozměry monoploutve jsou: </a:t>
            </a:r>
            <a:r>
              <a:rPr lang="cs-CZ" sz="1800" dirty="0">
                <a:solidFill>
                  <a:schemeClr val="accent1"/>
                </a:solidFill>
              </a:rPr>
              <a:t>délka 760 mm, šířka 760 mm, výška 150 mm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Šířka se měří od levé do pravé strany listu.</a:t>
            </a:r>
          </a:p>
          <a:p>
            <a:pPr lvl="1"/>
            <a:r>
              <a:rPr lang="cs-CZ" sz="1800" dirty="0"/>
              <a:t>Výška se měří šablonou, jejíž výška je 150 mm.</a:t>
            </a:r>
          </a:p>
          <a:p>
            <a:pPr lvl="1"/>
            <a:r>
              <a:rPr lang="cs-CZ" sz="1800" dirty="0">
                <a:solidFill>
                  <a:srgbClr val="FF0000"/>
                </a:solidFill>
              </a:rPr>
              <a:t>Pro  mezinárodní závody je nutná mezinárodní  homologace ploutví ( schválení CMAS )</a:t>
            </a:r>
          </a:p>
        </p:txBody>
      </p:sp>
    </p:spTree>
    <p:extLst>
      <p:ext uri="{BB962C8B-B14F-4D97-AF65-F5344CB8AC3E}">
        <p14:creationId xmlns:p14="http://schemas.microsoft.com/office/powerpoint/2010/main" val="4178136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000" dirty="0"/>
              <a:t>Botky musí být konstruovány pouze tak, aby neumožňovaly závodníkovi žádnou pomoc při plavání. Do botek nesmějí být zabudována žádná pera ani žádná zařízení jakéhokoliv druhu.</a:t>
            </a:r>
          </a:p>
          <a:p>
            <a:pPr lvl="1"/>
            <a:r>
              <a:rPr lang="cs-CZ" sz="2000" dirty="0"/>
              <a:t>Botky </a:t>
            </a:r>
            <a:r>
              <a:rPr lang="cs-CZ" sz="2000" dirty="0">
                <a:solidFill>
                  <a:schemeClr val="accent1"/>
                </a:solidFill>
              </a:rPr>
              <a:t>monoploutve musí zajišťovat stabilitu </a:t>
            </a:r>
            <a:r>
              <a:rPr lang="cs-CZ" sz="2000" dirty="0"/>
              <a:t>závodníka na startovním bloku.</a:t>
            </a:r>
          </a:p>
          <a:p>
            <a:pPr lvl="1"/>
            <a:r>
              <a:rPr lang="cs-CZ" sz="2000" dirty="0">
                <a:solidFill>
                  <a:schemeClr val="accent1"/>
                </a:solidFill>
              </a:rPr>
              <a:t>Šrouby</a:t>
            </a:r>
            <a:r>
              <a:rPr lang="cs-CZ" sz="2000" dirty="0"/>
              <a:t> pod listem ploutví a monoploutve </a:t>
            </a:r>
            <a:r>
              <a:rPr lang="cs-CZ" sz="2000" dirty="0">
                <a:solidFill>
                  <a:schemeClr val="accent1"/>
                </a:solidFill>
              </a:rPr>
              <a:t>jsou přísně zakázány</a:t>
            </a:r>
            <a:r>
              <a:rPr lang="cs-CZ" sz="2000" dirty="0"/>
              <a:t> vyjma toho, pokud jsou zakryty dostatečně silnou ochranou.</a:t>
            </a:r>
          </a:p>
        </p:txBody>
      </p:sp>
    </p:spTree>
    <p:extLst>
      <p:ext uri="{BB962C8B-B14F-4D97-AF65-F5344CB8AC3E}">
        <p14:creationId xmlns:p14="http://schemas.microsoft.com/office/powerpoint/2010/main" val="1762711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2215114"/>
            <a:ext cx="5832648" cy="4195090"/>
          </a:xfrm>
        </p:spPr>
      </p:pic>
    </p:spTree>
    <p:extLst>
      <p:ext uri="{BB962C8B-B14F-4D97-AF65-F5344CB8AC3E}">
        <p14:creationId xmlns:p14="http://schemas.microsoft.com/office/powerpoint/2010/main" val="83638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pojnice: pravoúhlá 58"/>
          <p:cNvCxnSpPr>
            <a:stCxn id="4" idx="2"/>
            <a:endCxn id="6" idx="0"/>
          </p:cNvCxnSpPr>
          <p:nvPr/>
        </p:nvCxnSpPr>
        <p:spPr>
          <a:xfrm rot="16200000" flipH="1">
            <a:off x="3658592" y="3334296"/>
            <a:ext cx="2245560" cy="562760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pojnice: pravoúhlá 60"/>
          <p:cNvCxnSpPr>
            <a:stCxn id="4" idx="2"/>
            <a:endCxn id="5" idx="0"/>
          </p:cNvCxnSpPr>
          <p:nvPr/>
        </p:nvCxnSpPr>
        <p:spPr>
          <a:xfrm rot="5400000">
            <a:off x="3113838" y="3338990"/>
            <a:ext cx="2232248" cy="540060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chemeClr val="tx1"/>
                </a:solidFill>
              </a:rPr>
              <a:t>Struktura svazu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491880" y="2123564"/>
            <a:ext cx="2016224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SPČR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91880" y="4725144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SČP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94700" y="4738456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SPMS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097416" y="2519504"/>
            <a:ext cx="4850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RADA  SPČR (SČP, SPMS)4+4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23528" y="3465148"/>
            <a:ext cx="8568952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Sportovní komise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69276" y="2987660"/>
            <a:ext cx="48508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Sekretariát SPČR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07060" y="5157192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Prezidium SČP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594700" y="5157192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Prezidium SPMS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23528" y="4050504"/>
            <a:ext cx="1180580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PP/DPP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83308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96036" y="4054680"/>
            <a:ext cx="9361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UWR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945766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UWH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627784" y="4050504"/>
            <a:ext cx="111614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APNOE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948264" y="4054680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FOTO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23528" y="4571836"/>
            <a:ext cx="1580066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ROZHODČÍ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594700" y="6021288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Kluby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707060" y="6021288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Kluby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956376" y="4041212"/>
            <a:ext cx="93610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TZM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707060" y="5589684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Komise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4594700" y="5589240"/>
            <a:ext cx="27209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Komise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3491880" y="1710912"/>
            <a:ext cx="201622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CMAS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23528" y="3465148"/>
            <a:ext cx="2016224" cy="369332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>
                <a:solidFill>
                  <a:schemeClr val="bg1"/>
                </a:solidFill>
              </a:rPr>
              <a:t>BoD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41" name="Spojnice: pravoúhlá 40"/>
          <p:cNvCxnSpPr>
            <a:stCxn id="9" idx="2"/>
            <a:endCxn id="16" idx="0"/>
          </p:cNvCxnSpPr>
          <p:nvPr/>
        </p:nvCxnSpPr>
        <p:spPr>
          <a:xfrm rot="16200000" flipH="1">
            <a:off x="4875946" y="3566538"/>
            <a:ext cx="220200" cy="75608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pojnice: pravoúhlá 42"/>
          <p:cNvCxnSpPr>
            <a:stCxn id="9" idx="2"/>
            <a:endCxn id="15" idx="0"/>
          </p:cNvCxnSpPr>
          <p:nvPr/>
        </p:nvCxnSpPr>
        <p:spPr>
          <a:xfrm rot="5400000">
            <a:off x="4355976" y="3798476"/>
            <a:ext cx="216024" cy="288032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pojnice: pravoúhlá 44"/>
          <p:cNvCxnSpPr>
            <a:stCxn id="9" idx="2"/>
            <a:endCxn id="18" idx="0"/>
          </p:cNvCxnSpPr>
          <p:nvPr/>
        </p:nvCxnSpPr>
        <p:spPr>
          <a:xfrm rot="5400000">
            <a:off x="3788918" y="3231418"/>
            <a:ext cx="216024" cy="1422148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pojnice: pravoúhlá 46"/>
          <p:cNvCxnSpPr>
            <a:stCxn id="9" idx="2"/>
            <a:endCxn id="14" idx="0"/>
          </p:cNvCxnSpPr>
          <p:nvPr/>
        </p:nvCxnSpPr>
        <p:spPr>
          <a:xfrm rot="5400000">
            <a:off x="3219582" y="2666258"/>
            <a:ext cx="220200" cy="255664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pojnice: pravoúhlá 48"/>
          <p:cNvCxnSpPr>
            <a:stCxn id="9" idx="2"/>
            <a:endCxn id="17" idx="0"/>
          </p:cNvCxnSpPr>
          <p:nvPr/>
        </p:nvCxnSpPr>
        <p:spPr>
          <a:xfrm rot="16200000" flipH="1">
            <a:off x="5400811" y="3041673"/>
            <a:ext cx="220200" cy="180581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pojnice: pravoúhlá 50"/>
          <p:cNvCxnSpPr>
            <a:stCxn id="9" idx="2"/>
            <a:endCxn id="19" idx="0"/>
          </p:cNvCxnSpPr>
          <p:nvPr/>
        </p:nvCxnSpPr>
        <p:spPr>
          <a:xfrm rot="16200000" flipH="1">
            <a:off x="5902060" y="2540424"/>
            <a:ext cx="220200" cy="2808312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pojnice: pravoúhlá 52"/>
          <p:cNvCxnSpPr>
            <a:stCxn id="9" idx="2"/>
            <a:endCxn id="23" idx="0"/>
          </p:cNvCxnSpPr>
          <p:nvPr/>
        </p:nvCxnSpPr>
        <p:spPr>
          <a:xfrm rot="16200000" flipH="1">
            <a:off x="6412850" y="2029634"/>
            <a:ext cx="206732" cy="381642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pojnice: pravoúhlá 54"/>
          <p:cNvCxnSpPr>
            <a:stCxn id="9" idx="2"/>
            <a:endCxn id="13" idx="0"/>
          </p:cNvCxnSpPr>
          <p:nvPr/>
        </p:nvCxnSpPr>
        <p:spPr>
          <a:xfrm rot="5400000">
            <a:off x="2652899" y="2095399"/>
            <a:ext cx="216024" cy="3694186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pojnice: pravoúhlá 56"/>
          <p:cNvCxnSpPr>
            <a:stCxn id="13" idx="2"/>
            <a:endCxn id="20" idx="0"/>
          </p:cNvCxnSpPr>
          <p:nvPr/>
        </p:nvCxnSpPr>
        <p:spPr>
          <a:xfrm rot="16200000" flipH="1">
            <a:off x="937689" y="4395964"/>
            <a:ext cx="152000" cy="199743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851920" y="4050504"/>
            <a:ext cx="9361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SF</a:t>
            </a:r>
          </a:p>
        </p:txBody>
      </p:sp>
    </p:spTree>
    <p:extLst>
      <p:ext uri="{BB962C8B-B14F-4D97-AF65-F5344CB8AC3E}">
        <p14:creationId xmlns:p14="http://schemas.microsoft.com/office/powerpoint/2010/main" val="288803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9" grpId="1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8" grpId="0" animBg="1"/>
      <p:bldP spid="28" grpId="1" animBg="1"/>
      <p:bldP spid="28" grpId="2" animBg="1"/>
      <p:bldP spid="15" grpId="0" animBg="1"/>
      <p:bldP spid="1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PP, RP, DPP</a:t>
            </a:r>
          </a:p>
        </p:txBody>
      </p:sp>
      <p:pic>
        <p:nvPicPr>
          <p:cNvPr id="5" name="Zástupný symbol pro obsah 4" descr="http://www.htmlpublish.com/newTestDocStorage/DocStorage/d7055d27f9ec4e4f9a786632f37ca18b/pravidla_pp_062009_images/pravidla_pp_06200935x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0"/>
          <a:stretch/>
        </p:blipFill>
        <p:spPr bwMode="auto">
          <a:xfrm>
            <a:off x="768096" y="2708920"/>
            <a:ext cx="7290054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9643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Všechny </a:t>
            </a:r>
            <a:r>
              <a:rPr lang="cs-CZ" dirty="0" err="1"/>
              <a:t>bi-fins</a:t>
            </a:r>
            <a:r>
              <a:rPr lang="cs-CZ" dirty="0"/>
              <a:t> musí být schváleny CMAS</a:t>
            </a:r>
          </a:p>
          <a:p>
            <a:r>
              <a:rPr lang="cs-CZ" dirty="0"/>
              <a:t>Kritéria pro schválení </a:t>
            </a:r>
            <a:r>
              <a:rPr lang="cs-CZ" dirty="0" err="1"/>
              <a:t>bi</a:t>
            </a:r>
            <a:r>
              <a:rPr lang="cs-CZ" dirty="0"/>
              <a:t>-</a:t>
            </a:r>
            <a:r>
              <a:rPr lang="cs-CZ" dirty="0" err="1"/>
              <a:t>fins</a:t>
            </a:r>
            <a:r>
              <a:rPr lang="cs-CZ" dirty="0"/>
              <a:t>:</a:t>
            </a:r>
          </a:p>
          <a:p>
            <a:pPr lvl="1"/>
            <a:r>
              <a:rPr lang="cs-CZ" sz="1800" dirty="0"/>
              <a:t>běžně dostupné na trhu a široká distribuční síť</a:t>
            </a:r>
          </a:p>
          <a:p>
            <a:pPr lvl="1"/>
            <a:r>
              <a:rPr lang="cs-CZ" sz="1800" dirty="0"/>
              <a:t>maximální rozměry: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Ploutve - klasický model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600" dirty="0"/>
              <a:t>Délka: 670 mm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600" dirty="0"/>
              <a:t>Šířka: 225 mm </a:t>
            </a:r>
          </a:p>
          <a:p>
            <a:pPr marL="457200" lvl="3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310009"/>
            <a:ext cx="3723337" cy="104882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1800" b="1" dirty="0">
                <a:solidFill>
                  <a:schemeClr val="accent1"/>
                </a:solidFill>
              </a:rPr>
              <a:t>Logo CMAS </a:t>
            </a:r>
            <a:r>
              <a:rPr lang="cs-CZ" sz="1800" dirty="0"/>
              <a:t>musí být vyraženo výrobcem v horní části.</a:t>
            </a:r>
          </a:p>
          <a:p>
            <a:pPr lvl="1"/>
            <a:r>
              <a:rPr lang="cs-CZ" sz="1800" dirty="0"/>
              <a:t>Certifikované ploutve jsou povinné pro: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účast na všech </a:t>
            </a:r>
            <a:r>
              <a:rPr lang="cs-CZ" sz="1600" dirty="0">
                <a:solidFill>
                  <a:schemeClr val="accent1"/>
                </a:solidFill>
              </a:rPr>
              <a:t>závodech </a:t>
            </a:r>
            <a:r>
              <a:rPr lang="cs-CZ" sz="1600" dirty="0" err="1">
                <a:solidFill>
                  <a:schemeClr val="accent1"/>
                </a:solidFill>
              </a:rPr>
              <a:t>bi-fins</a:t>
            </a:r>
            <a:r>
              <a:rPr lang="cs-CZ" sz="1600" dirty="0">
                <a:solidFill>
                  <a:schemeClr val="accent1"/>
                </a:solidFill>
              </a:rPr>
              <a:t> </a:t>
            </a:r>
            <a:r>
              <a:rPr lang="cs-CZ" sz="1600" dirty="0"/>
              <a:t>na mistrovstvích CMAS, světových pohárech a na mezinárodních soutěžích,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1600" dirty="0"/>
              <a:t>potvrzení jakéhokoliv </a:t>
            </a:r>
            <a:r>
              <a:rPr lang="cs-CZ" sz="1600" dirty="0">
                <a:solidFill>
                  <a:schemeClr val="accent1"/>
                </a:solidFill>
              </a:rPr>
              <a:t>rekordu</a:t>
            </a:r>
            <a:r>
              <a:rPr lang="cs-CZ" sz="1600" dirty="0"/>
              <a:t> s </a:t>
            </a:r>
            <a:r>
              <a:rPr lang="cs-CZ" sz="1600" dirty="0" err="1"/>
              <a:t>bi-fins</a:t>
            </a:r>
            <a:r>
              <a:rPr lang="cs-CZ" sz="1600" dirty="0"/>
              <a:t>.</a:t>
            </a:r>
          </a:p>
          <a:p>
            <a:pPr lvl="1"/>
            <a:r>
              <a:rPr lang="cs-CZ" sz="1800" dirty="0"/>
              <a:t>Kódové číslo ploutve musí být čitelné a musí být možné ho zkontrolovat.</a:t>
            </a:r>
          </a:p>
        </p:txBody>
      </p:sp>
    </p:spTree>
    <p:extLst>
      <p:ext uri="{BB962C8B-B14F-4D97-AF65-F5344CB8AC3E}">
        <p14:creationId xmlns:p14="http://schemas.microsoft.com/office/powerpoint/2010/main" val="77950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BF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dirty="0"/>
              <a:t>Ploutve nesmějí mít žádné výčnělky ani nesmí být použit jiný materiál pro zvýšení jejich účinnosti.</a:t>
            </a:r>
          </a:p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dirty="0"/>
              <a:t>Pro upevnění </a:t>
            </a:r>
            <a:r>
              <a:rPr lang="cs-CZ" sz="1800" dirty="0" err="1"/>
              <a:t>bi-fins</a:t>
            </a:r>
            <a:r>
              <a:rPr lang="cs-CZ" sz="1800" dirty="0"/>
              <a:t> ke kotníkům jsou povoleny výhradně třípáskové gumové držáky (pod chodidlem, zadní a přední část kotníku), průmyslově vyráběné a dostupné na trhu. Neoprenové boty a ponožky jakéhokoliv rozměru jsou zakázány. Neoprenové nebo plastové špičky jsou povoleny.</a:t>
            </a:r>
          </a:p>
          <a:p>
            <a:pPr marL="240030" indent="-285750">
              <a:spcBef>
                <a:spcPts val="200"/>
              </a:spcBef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cs-CZ" sz="1800" b="1" dirty="0"/>
              <a:t>ČR:</a:t>
            </a:r>
            <a:r>
              <a:rPr lang="cs-CZ" sz="1800" dirty="0"/>
              <a:t> Na závodech v ČR je povoleno používat ochranu nohy pod </a:t>
            </a:r>
            <a:r>
              <a:rPr lang="cs-CZ" sz="1800" dirty="0" err="1"/>
              <a:t>kontík</a:t>
            </a:r>
            <a:r>
              <a:rPr lang="cs-CZ" sz="1800" dirty="0"/>
              <a:t>.</a:t>
            </a:r>
            <a:endParaRPr lang="cs-CZ" sz="1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5042535"/>
            <a:ext cx="1733550" cy="12668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861560"/>
            <a:ext cx="2495550" cy="1447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4861560"/>
            <a:ext cx="239077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222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Brýle nebo maska sloužící pouze k ochraně očí a zlepšení viditelnosti ve vodě.</a:t>
            </a:r>
          </a:p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dirty="0"/>
              <a:t>Brýle, maska a dýchací trubice nesmí mít žádné další zařízení sloužící jiným než shora popsaným funkcím.</a:t>
            </a:r>
          </a:p>
          <a:p>
            <a:pPr marL="240030" lvl="1" indent="-285750">
              <a:buSzPct val="100000"/>
              <a:buFont typeface="Wingdings" panose="05000000000000000000" pitchFamily="2" charset="2"/>
              <a:buChar char="§"/>
            </a:pPr>
            <a:r>
              <a:rPr lang="cs-CZ" sz="2000" b="1" dirty="0"/>
              <a:t>ČR: </a:t>
            </a:r>
            <a:r>
              <a:rPr lang="cs-CZ" sz="2000" dirty="0"/>
              <a:t>Při plavání je povolen používat skřipec na nos.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 závody na hladině (PP) a </a:t>
            </a:r>
            <a:r>
              <a:rPr lang="cs-CZ" dirty="0" err="1"/>
              <a:t>bi-fins</a:t>
            </a:r>
            <a:r>
              <a:rPr lang="cs-CZ" dirty="0"/>
              <a:t> (BF):</a:t>
            </a:r>
          </a:p>
          <a:p>
            <a:pPr marL="685800" lvl="1" indent="-285750"/>
            <a:r>
              <a:rPr lang="cs-CZ" sz="1800" dirty="0"/>
              <a:t>Dýchací trubice je určena </a:t>
            </a:r>
            <a:r>
              <a:rPr lang="cs-CZ" sz="1800" dirty="0">
                <a:solidFill>
                  <a:schemeClr val="accent1"/>
                </a:solidFill>
              </a:rPr>
              <a:t>pouze k dýchání </a:t>
            </a:r>
            <a:r>
              <a:rPr lang="cs-CZ" sz="1800" dirty="0"/>
              <a:t>a nesmí mít žádný </a:t>
            </a:r>
            <a:r>
              <a:rPr lang="cs-CZ" sz="1800" b="1" dirty="0">
                <a:solidFill>
                  <a:schemeClr val="accent1"/>
                </a:solidFill>
              </a:rPr>
              <a:t>aerodynamický kryt</a:t>
            </a:r>
            <a:r>
              <a:rPr lang="cs-CZ" sz="1800" dirty="0"/>
              <a:t>.</a:t>
            </a:r>
          </a:p>
          <a:p>
            <a:pPr marL="685800" lvl="1" indent="-285750"/>
            <a:r>
              <a:rPr lang="cs-CZ" sz="1800" dirty="0"/>
              <a:t>Jsou povoleny pouze trubice </a:t>
            </a:r>
            <a:r>
              <a:rPr lang="cs-CZ" sz="1800" dirty="0">
                <a:solidFill>
                  <a:schemeClr val="accent1"/>
                </a:solidFill>
              </a:rPr>
              <a:t>kruhového</a:t>
            </a:r>
            <a:r>
              <a:rPr lang="cs-CZ" sz="1800" dirty="0"/>
              <a:t> průřezu o minimálním vnitřním průměru </a:t>
            </a:r>
            <a:r>
              <a:rPr lang="cs-CZ" sz="1800" dirty="0">
                <a:solidFill>
                  <a:schemeClr val="accent1"/>
                </a:solidFill>
              </a:rPr>
              <a:t>15 mm </a:t>
            </a:r>
            <a:r>
              <a:rPr lang="cs-CZ" sz="1800" dirty="0"/>
              <a:t>(patnáct mm) a maximálním vnitřním průměru </a:t>
            </a:r>
            <a:r>
              <a:rPr lang="cs-CZ" sz="1800" dirty="0">
                <a:solidFill>
                  <a:schemeClr val="accent1"/>
                </a:solidFill>
              </a:rPr>
              <a:t>23 mm </a:t>
            </a:r>
            <a:r>
              <a:rPr lang="cs-CZ" sz="1800" dirty="0"/>
              <a:t>(dvacet tři mm).</a:t>
            </a:r>
          </a:p>
          <a:p>
            <a:pPr marL="685800" lvl="1" indent="-285750"/>
            <a:r>
              <a:rPr lang="cs-CZ" sz="1800" dirty="0"/>
              <a:t>Minimální povolená délka je </a:t>
            </a:r>
            <a:r>
              <a:rPr lang="cs-CZ" sz="1800" dirty="0">
                <a:solidFill>
                  <a:schemeClr val="accent1"/>
                </a:solidFill>
              </a:rPr>
              <a:t>43 cm</a:t>
            </a:r>
            <a:r>
              <a:rPr lang="cs-CZ" sz="1800" dirty="0"/>
              <a:t> (čtyřicet tři cm) a maximální délka je </a:t>
            </a:r>
            <a:r>
              <a:rPr lang="cs-CZ" sz="1800" dirty="0">
                <a:solidFill>
                  <a:schemeClr val="accent1"/>
                </a:solidFill>
              </a:rPr>
              <a:t>48 cm </a:t>
            </a:r>
            <a:r>
              <a:rPr lang="cs-CZ" sz="1800" dirty="0"/>
              <a:t>(čtyřicet osm cm).</a:t>
            </a:r>
          </a:p>
          <a:p>
            <a:pPr marL="685800" lvl="1" indent="-285750"/>
            <a:r>
              <a:rPr lang="cs-CZ" sz="1800" dirty="0"/>
              <a:t>Konec trubice může být šikmě seříznut nebo na vrcholu zaoblený, ale délka se měří v nejvyšším bodě. Délka dýchací trubice se měří na její </a:t>
            </a:r>
            <a:r>
              <a:rPr lang="cs-CZ" sz="1800" dirty="0">
                <a:solidFill>
                  <a:schemeClr val="accent1"/>
                </a:solidFill>
              </a:rPr>
              <a:t>vnitřní straně</a:t>
            </a:r>
            <a:r>
              <a:rPr lang="cs-CZ" sz="18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64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</a:t>
            </a:r>
          </a:p>
        </p:txBody>
      </p:sp>
      <p:pic>
        <p:nvPicPr>
          <p:cNvPr id="1026" name="Picture 2" descr="E:\Školení rozhodčích\obr.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492896"/>
            <a:ext cx="5177631" cy="32829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povolené vybavení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Tw Cen MT" panose="020B0602020104020603" pitchFamily="34" charset="0"/>
              <a:buChar char=" "/>
            </a:pPr>
            <a:r>
              <a:rPr lang="cs-CZ" sz="2000" dirty="0"/>
              <a:t>Plavání pod vodou s dýchacím přístrojem: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Je povoleno použití </a:t>
            </a:r>
            <a:r>
              <a:rPr lang="cs-CZ" sz="1800" dirty="0">
                <a:solidFill>
                  <a:schemeClr val="accent1"/>
                </a:solidFill>
              </a:rPr>
              <a:t>jen stlačeného vzduchu</a:t>
            </a:r>
            <a:r>
              <a:rPr lang="cs-CZ" sz="1800" dirty="0"/>
              <a:t> bez obohacení kyslíkem.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Pro soutěže v bazénu je minimální objem tlakové láhve </a:t>
            </a:r>
            <a:r>
              <a:rPr lang="cs-CZ" sz="1800" dirty="0">
                <a:solidFill>
                  <a:schemeClr val="accent1"/>
                </a:solidFill>
              </a:rPr>
              <a:t>0,4 litru</a:t>
            </a:r>
            <a:r>
              <a:rPr lang="cs-CZ" sz="1800" dirty="0"/>
              <a:t>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Maximální plnící tlak v tlakové láhvi nesmí překročit 200 bar (</a:t>
            </a:r>
            <a:r>
              <a:rPr lang="cs-CZ" sz="1800" dirty="0">
                <a:solidFill>
                  <a:schemeClr val="accent1"/>
                </a:solidFill>
              </a:rPr>
              <a:t>20 MPa</a:t>
            </a:r>
            <a:r>
              <a:rPr lang="cs-CZ" sz="1800" dirty="0"/>
              <a:t>).</a:t>
            </a:r>
          </a:p>
          <a:p>
            <a:pPr marL="685800" lvl="1" indent="-285750">
              <a:lnSpc>
                <a:spcPct val="100000"/>
              </a:lnSpc>
            </a:pPr>
            <a:r>
              <a:rPr lang="cs-CZ" sz="1800" dirty="0"/>
              <a:t>V případě tlakové láhve s plochým dnem je povoleno použití přidaného kulového dílu dna, jehož rozměr nesmí přesahovat průměr láhve.</a:t>
            </a:r>
          </a:p>
          <a:p>
            <a:pPr marL="685800" lvl="1" indent="-285750">
              <a:lnSpc>
                <a:spcPct val="110000"/>
              </a:lnSpc>
            </a:pPr>
            <a:r>
              <a:rPr lang="cs-CZ" sz="1800" dirty="0"/>
              <a:t>Všechny tlakové láhve musí být podrobeny tlakové zkoušce ne starší 2 let nebo dokonce méně, pokud je to předepsáno místními předpisy. (</a:t>
            </a:r>
            <a:r>
              <a:rPr lang="cs-CZ" sz="1800" dirty="0">
                <a:solidFill>
                  <a:schemeClr val="accent1"/>
                </a:solidFill>
              </a:rPr>
              <a:t>ČR: 5 let</a:t>
            </a:r>
            <a:r>
              <a:rPr lang="cs-CZ" sz="1800" dirty="0"/>
              <a:t>)</a:t>
            </a:r>
          </a:p>
          <a:p>
            <a:pPr marL="400050" lvl="1" indent="0">
              <a:lnSpc>
                <a:spcPct val="100000"/>
              </a:lnSpc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8096" y="1994500"/>
            <a:ext cx="7290055" cy="4278284"/>
          </a:xfrm>
        </p:spPr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Závodníci musí nastoupit ve sportovním oblečení, které neodporuje morálce a slušnosti: muži v krátkých plavkách, ženy v jednodílných nebo dvoudílných závodních plavkách. Celotělové a </a:t>
            </a:r>
            <a:r>
              <a:rPr lang="cs-CZ" dirty="0" err="1"/>
              <a:t>nohavičkové</a:t>
            </a:r>
            <a:r>
              <a:rPr lang="cs-CZ" dirty="0"/>
              <a:t> plavky je povoleno použít, pouze pokud jsou schváleny CMAS a jsou viditelně označeny patřičným logem. Plavecký úbor nesmí mít vliv na přirozený vztlak závodníka. Je povolen pouze jeden plavecký úbor.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b="1" strike="sngStrike" dirty="0"/>
              <a:t>ČR: </a:t>
            </a:r>
            <a:r>
              <a:rPr lang="cs-CZ" strike="sngStrike" dirty="0"/>
              <a:t>Plavky na soutěže v ČR nemusí být schváleny CMAS.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 soutěžích na volné vodě může být využito vybavení dle bodu a) výše a mokrý neoprenový oblek: kalhoty a bunda v provedení jednodílném nebo dvoudílném. Není dovolen dlouhý oblek nebo sukně, která zvětšuje povrch závodníka. Nejsou povoleny v žádném případě jiné pomocné prostředky nebo prostředky zlepšující vztlak.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Jedna nebo dvě plavecké čepice jsou povoleny.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 err="1"/>
              <a:t>Nohavičkové</a:t>
            </a:r>
            <a:r>
              <a:rPr lang="cs-CZ" dirty="0"/>
              <a:t> plavky nesmí přesáhnout výšku 20cm  v ČR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9" r="7020" b="5473"/>
          <a:stretch/>
        </p:blipFill>
        <p:spPr bwMode="auto">
          <a:xfrm>
            <a:off x="768104" y="3140968"/>
            <a:ext cx="2141061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2432"/>
          <a:stretch/>
        </p:blipFill>
        <p:spPr bwMode="auto">
          <a:xfrm>
            <a:off x="3059832" y="3140968"/>
            <a:ext cx="2336235" cy="18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34" y="3140968"/>
            <a:ext cx="214050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58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28016" lvl="1" indent="0">
              <a:buNone/>
            </a:pPr>
            <a:r>
              <a:rPr lang="cs-CZ" sz="2000" dirty="0"/>
              <a:t>Organizační řád rozhodčích PP a DPP</a:t>
            </a:r>
          </a:p>
          <a:p>
            <a:pPr marL="128016" lvl="1" indent="0">
              <a:buNone/>
            </a:pPr>
            <a:endParaRPr lang="cs-CZ" sz="2000" dirty="0"/>
          </a:p>
          <a:p>
            <a:pPr marL="128016" lvl="1" indent="0">
              <a:buNone/>
            </a:pPr>
            <a:r>
              <a:rPr lang="cs-CZ" sz="2000" dirty="0"/>
              <a:t>Rozhodčí jsou klasifikování:</a:t>
            </a:r>
          </a:p>
          <a:p>
            <a:pPr lvl="1"/>
            <a:r>
              <a:rPr lang="cs-CZ" dirty="0"/>
              <a:t>Rozhodčí III. třídy</a:t>
            </a:r>
          </a:p>
          <a:p>
            <a:pPr lvl="1"/>
            <a:r>
              <a:rPr lang="cs-CZ" dirty="0"/>
              <a:t>Rozhodčí II. třídy</a:t>
            </a:r>
          </a:p>
          <a:p>
            <a:pPr lvl="1"/>
            <a:r>
              <a:rPr lang="cs-CZ" dirty="0"/>
              <a:t>Rozhodčí I. třídy</a:t>
            </a:r>
          </a:p>
          <a:p>
            <a:pPr lvl="1"/>
            <a:r>
              <a:rPr lang="cs-CZ" dirty="0"/>
              <a:t>Mezinárodní rozhodčí</a:t>
            </a:r>
          </a:p>
          <a:p>
            <a:pPr marL="128016" lvl="1" indent="0">
              <a:buNone/>
            </a:pPr>
            <a:endParaRPr lang="cs-CZ" dirty="0"/>
          </a:p>
          <a:p>
            <a:pPr marL="128016" lvl="1" indent="0">
              <a:buNone/>
            </a:pPr>
            <a:r>
              <a:rPr lang="cs-CZ" sz="2000" dirty="0"/>
              <a:t>Rozhodčí PP a DPP </a:t>
            </a:r>
            <a:r>
              <a:rPr lang="cs-CZ" sz="2000" b="1" dirty="0">
                <a:solidFill>
                  <a:schemeClr val="accent1"/>
                </a:solidFill>
              </a:rPr>
              <a:t>musí</a:t>
            </a:r>
            <a:r>
              <a:rPr lang="cs-CZ" sz="2000" dirty="0"/>
              <a:t> být členy SPČR.</a:t>
            </a:r>
          </a:p>
          <a:p>
            <a:pPr marL="128016" lvl="1" indent="0">
              <a:buNone/>
            </a:pPr>
            <a:endParaRPr lang="cs-CZ" sz="2000" dirty="0"/>
          </a:p>
          <a:p>
            <a:pPr marL="128016" lvl="1" indent="0">
              <a:buNone/>
            </a:pPr>
            <a:r>
              <a:rPr lang="cs-CZ" sz="2000" dirty="0"/>
              <a:t>Podmínky pro udělení kvalifikace rozhodčí</a:t>
            </a:r>
          </a:p>
          <a:p>
            <a:pPr lvl="1"/>
            <a:r>
              <a:rPr lang="cs-CZ" dirty="0"/>
              <a:t>Minimální věk pro dosažení kvalifikace III. třídy je </a:t>
            </a:r>
            <a:r>
              <a:rPr lang="cs-CZ" b="1" dirty="0">
                <a:solidFill>
                  <a:schemeClr val="accent1"/>
                </a:solidFill>
              </a:rPr>
              <a:t>15 let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Minimální věk pro dosažení kvalifikace II. třídy je 18 let.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257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Pomocná výstroj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dovolena reklama na sportovním oblečení a ostatním vybavení.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Závodník musí při </a:t>
            </a:r>
            <a:r>
              <a:rPr lang="cs-CZ" sz="1800" dirty="0">
                <a:solidFill>
                  <a:schemeClr val="accent1"/>
                </a:solidFill>
              </a:rPr>
              <a:t>slavnostních příležitostech</a:t>
            </a:r>
            <a:r>
              <a:rPr lang="cs-CZ" sz="1800" dirty="0"/>
              <a:t> nastoupit v </a:t>
            </a:r>
            <a:r>
              <a:rPr lang="cs-CZ" sz="1800" dirty="0">
                <a:solidFill>
                  <a:schemeClr val="accent1"/>
                </a:solidFill>
              </a:rPr>
              <a:t>oficiálním úboru</a:t>
            </a:r>
            <a:r>
              <a:rPr lang="cs-CZ" sz="1800" dirty="0"/>
              <a:t> národního družstva.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Závodníci s </a:t>
            </a:r>
            <a:r>
              <a:rPr lang="cs-CZ" sz="1800" dirty="0">
                <a:solidFill>
                  <a:schemeClr val="accent1"/>
                </a:solidFill>
              </a:rPr>
              <a:t>neschváleným vybavením</a:t>
            </a:r>
            <a:r>
              <a:rPr lang="cs-CZ" sz="1800" dirty="0"/>
              <a:t> nebudou připuštění ke startu. Jestliže bude zjištěno neschválené vybavení po ukončení závodu, bude závodník </a:t>
            </a:r>
            <a:r>
              <a:rPr lang="cs-CZ" sz="1800" dirty="0">
                <a:solidFill>
                  <a:schemeClr val="accent1"/>
                </a:solidFill>
              </a:rPr>
              <a:t>diskvalifikován</a:t>
            </a:r>
            <a:r>
              <a:rPr lang="cs-CZ" sz="1800" dirty="0"/>
              <a:t>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Každá nová výstroj musí být předložena ke schválení komisi ploutvového plavání CMAS a musí být schválena </a:t>
            </a:r>
            <a:r>
              <a:rPr lang="cs-CZ" sz="1800" dirty="0" err="1"/>
              <a:t>BoD</a:t>
            </a:r>
            <a:r>
              <a:rPr lang="cs-CZ" sz="1800" dirty="0"/>
              <a:t> před jejím použitím na závodech.</a:t>
            </a:r>
          </a:p>
        </p:txBody>
      </p:sp>
    </p:spTree>
    <p:extLst>
      <p:ext uri="{BB962C8B-B14F-4D97-AF65-F5344CB8AC3E}">
        <p14:creationId xmlns:p14="http://schemas.microsoft.com/office/powerpoint/2010/main" val="3872767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Zakázané pomocné vybavení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Na poradě vedoucích je možné schválit použití </a:t>
            </a:r>
            <a:r>
              <a:rPr lang="cs-CZ" sz="1800" dirty="0">
                <a:solidFill>
                  <a:schemeClr val="accent1"/>
                </a:solidFill>
              </a:rPr>
              <a:t>protiskluzové podložky </a:t>
            </a:r>
            <a:r>
              <a:rPr lang="cs-CZ" sz="1800" dirty="0"/>
              <a:t>u bloků, které nejsou dostatečně zdrsněné a široké. Tato podložka ovšem nesmí zakrývat z žádné strany čísla startovního bloku.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 průběhu závodu </a:t>
            </a:r>
            <a:r>
              <a:rPr lang="cs-CZ" sz="1800" dirty="0">
                <a:solidFill>
                  <a:schemeClr val="accent1"/>
                </a:solidFill>
              </a:rPr>
              <a:t>nesmí</a:t>
            </a:r>
            <a:r>
              <a:rPr lang="cs-CZ" sz="1800" dirty="0"/>
              <a:t> závodníci mít </a:t>
            </a:r>
            <a:r>
              <a:rPr lang="cs-CZ" sz="1800" dirty="0">
                <a:solidFill>
                  <a:schemeClr val="accent1"/>
                </a:solidFill>
              </a:rPr>
              <a:t>hodinky</a:t>
            </a:r>
            <a:r>
              <a:rPr lang="cs-CZ" sz="1800" dirty="0"/>
              <a:t> ani žádné podobné zařízení (pouze pro závody v plaveckém bazénu).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Použití jakékoliv pásky na těle závodníka není povoleno. 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b="1" dirty="0">
                <a:solidFill>
                  <a:schemeClr val="accent1"/>
                </a:solidFill>
              </a:rPr>
              <a:t>ČR: povoleny jsou zdravotní </a:t>
            </a:r>
            <a:r>
              <a:rPr lang="cs-CZ" sz="1800" b="1" dirty="0" err="1">
                <a:solidFill>
                  <a:schemeClr val="accent1"/>
                </a:solidFill>
              </a:rPr>
              <a:t>tejp</a:t>
            </a:r>
            <a:endParaRPr lang="cs-CZ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0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Technická pravidla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b="12422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999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Předpisy pro zařízení bazénu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Pro mistrovství ČR musí být délka bazénu 50m. Pro mistrovství ČR kat. E, D může být délka bazénu 25m.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15m zóna musí být označena 20 cm širokým pásem upevněným </a:t>
            </a:r>
            <a:r>
              <a:rPr lang="cs-CZ" sz="2000" dirty="0">
                <a:solidFill>
                  <a:schemeClr val="accent1"/>
                </a:solidFill>
              </a:rPr>
              <a:t>na dně bazénu 15m </a:t>
            </a:r>
            <a:r>
              <a:rPr lang="cs-CZ" sz="2000" dirty="0"/>
              <a:t>od startovní a obrátkové stěny a zároveň i linií umístěnou </a:t>
            </a:r>
            <a:r>
              <a:rPr lang="cs-CZ" sz="2000" dirty="0">
                <a:solidFill>
                  <a:schemeClr val="accent1"/>
                </a:solidFill>
              </a:rPr>
              <a:t>1m nad hladinou</a:t>
            </a:r>
            <a:r>
              <a:rPr lang="cs-CZ" sz="2000" dirty="0"/>
              <a:t> na obou koncích bazénu.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elektronická časomíra s dotykovými deskami (plnoautomatická) </a:t>
            </a:r>
            <a:r>
              <a:rPr lang="cs-CZ" sz="1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na vyžádání  hlavního časoměřiče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elektronická časomíra ručně ovládaná časoměřiči (poloautomatická)  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digitální stopky (za předpokladu tří časoměřičů na dráze)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určení pořadí dle </a:t>
            </a:r>
            <a:r>
              <a:rPr lang="cs-CZ" sz="2000" dirty="0">
                <a:solidFill>
                  <a:schemeClr val="accent1"/>
                </a:solidFill>
              </a:rPr>
              <a:t>cílových rozhodčích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digitální stopky (dva a méně časoměřičů na dráze)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834959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V případě, že čas zaznamenaný časoměřiči </a:t>
            </a:r>
            <a:r>
              <a:rPr lang="cs-CZ" sz="2000" dirty="0">
                <a:solidFill>
                  <a:schemeClr val="accent1"/>
                </a:solidFill>
              </a:rPr>
              <a:t>neodpovídá</a:t>
            </a:r>
            <a:r>
              <a:rPr lang="cs-CZ" sz="2000" dirty="0"/>
              <a:t> rozhodnutí </a:t>
            </a:r>
            <a:r>
              <a:rPr lang="cs-CZ" sz="2000" dirty="0">
                <a:solidFill>
                  <a:schemeClr val="accent1"/>
                </a:solidFill>
              </a:rPr>
              <a:t>cílových rozhodčích</a:t>
            </a:r>
            <a:r>
              <a:rPr lang="cs-CZ" sz="2000" dirty="0"/>
              <a:t>, a když čas závodníka, který doplaval druhý, je lepší než čas prvního, dostanou oba závodníci čas, který je </a:t>
            </a:r>
            <a:r>
              <a:rPr lang="cs-CZ" sz="2000" dirty="0">
                <a:solidFill>
                  <a:schemeClr val="accent1"/>
                </a:solidFill>
              </a:rPr>
              <a:t>průměrem</a:t>
            </a:r>
            <a:r>
              <a:rPr lang="cs-CZ" sz="2000" dirty="0"/>
              <a:t> jejich obou dosažených časů.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55843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MĚŘÍCÍ ČASOVÉ ZAŘÍZENÍ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Všechna měření provedená časoměřiči jsou považována jako </a:t>
            </a:r>
            <a:r>
              <a:rPr lang="cs-CZ" sz="1900" dirty="0">
                <a:solidFill>
                  <a:schemeClr val="accent1"/>
                </a:solidFill>
              </a:rPr>
              <a:t>ruční měření</a:t>
            </a:r>
            <a:r>
              <a:rPr lang="cs-CZ" sz="1900" dirty="0"/>
              <a:t>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Ruční měření musí provádět </a:t>
            </a:r>
            <a:r>
              <a:rPr lang="cs-CZ" sz="1900" dirty="0">
                <a:solidFill>
                  <a:schemeClr val="accent1"/>
                </a:solidFill>
              </a:rPr>
              <a:t>tři</a:t>
            </a:r>
            <a:r>
              <a:rPr lang="cs-CZ" sz="1900" dirty="0"/>
              <a:t> oficiální časoměřiči. Všechna měření musí být hlavním rozhodčím ověřena jako správná a jím schválená. Ruční měření musí být provedeno na </a:t>
            </a:r>
            <a:r>
              <a:rPr lang="cs-CZ" sz="1900" dirty="0">
                <a:solidFill>
                  <a:schemeClr val="accent1"/>
                </a:solidFill>
              </a:rPr>
              <a:t>1/100</a:t>
            </a:r>
            <a:r>
              <a:rPr lang="cs-CZ" sz="1900" dirty="0"/>
              <a:t> sekundy. Jestliže není použito automatické zařízení, musí být oficiální ruční čas stanoven následovně: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dvoje (2) ze tří (3) stopek ukazují stejný čas a třetí rozdílný, potom platí </a:t>
            </a:r>
            <a:r>
              <a:rPr lang="cs-CZ" sz="1900" dirty="0">
                <a:solidFill>
                  <a:schemeClr val="accent1"/>
                </a:solidFill>
              </a:rPr>
              <a:t>stejné časy na obou </a:t>
            </a:r>
            <a:r>
              <a:rPr lang="cs-CZ" sz="1900" dirty="0"/>
              <a:t>stopkách jako oficiální čas.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troje (3) stopky ukazují rozdílné časy, potom jako oficiální bude uznán </a:t>
            </a:r>
            <a:r>
              <a:rPr lang="cs-CZ" sz="1900" dirty="0">
                <a:solidFill>
                  <a:schemeClr val="accent1"/>
                </a:solidFill>
              </a:rPr>
              <a:t>prostřední čas</a:t>
            </a:r>
            <a:r>
              <a:rPr lang="cs-CZ" sz="1900" dirty="0"/>
              <a:t>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dirty="0"/>
              <a:t>Jestliže se určuje čas jen od dvou časoměřičů, potom se </a:t>
            </a:r>
            <a:r>
              <a:rPr lang="cs-CZ" sz="1900" dirty="0">
                <a:solidFill>
                  <a:schemeClr val="accent1"/>
                </a:solidFill>
              </a:rPr>
              <a:t>pomalejší čas</a:t>
            </a:r>
            <a:r>
              <a:rPr lang="cs-CZ" sz="1900" dirty="0"/>
              <a:t> bere jako oficiální.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1900" b="1" dirty="0"/>
              <a:t>ČR: </a:t>
            </a:r>
            <a:r>
              <a:rPr lang="cs-CZ" sz="1900" dirty="0"/>
              <a:t>Časy mohou být měřeny jedním i dvěma rozhodčími, přičemž musí být určen min. 1 kontrolní časoměřič.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dráze jsou dva časoměřiči, naměřili následující časy, který čas je výsledný?</a:t>
            </a:r>
          </a:p>
          <a:p>
            <a:r>
              <a:rPr lang="cs-CZ" dirty="0"/>
              <a:t>0:50,21</a:t>
            </a:r>
          </a:p>
          <a:p>
            <a:r>
              <a:rPr lang="cs-CZ" dirty="0"/>
              <a:t>0:50,46</a:t>
            </a:r>
          </a:p>
        </p:txBody>
      </p:sp>
      <p:sp>
        <p:nvSpPr>
          <p:cNvPr id="5" name="Šipka: doleva 4"/>
          <p:cNvSpPr/>
          <p:nvPr/>
        </p:nvSpPr>
        <p:spPr>
          <a:xfrm>
            <a:off x="2339752" y="3429000"/>
            <a:ext cx="158417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4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dráze jsou </a:t>
            </a:r>
            <a:r>
              <a:rPr lang="cs-CZ" b="1" dirty="0">
                <a:solidFill>
                  <a:schemeClr val="accent1"/>
                </a:solidFill>
              </a:rPr>
              <a:t>tři</a:t>
            </a:r>
            <a:r>
              <a:rPr lang="cs-CZ" dirty="0"/>
              <a:t> časoměřiči, naměřili následující časy, který čas je výsledný?</a:t>
            </a:r>
          </a:p>
          <a:p>
            <a:r>
              <a:rPr lang="cs-CZ" dirty="0"/>
              <a:t>0:50,21</a:t>
            </a:r>
          </a:p>
          <a:p>
            <a:r>
              <a:rPr lang="cs-CZ" dirty="0"/>
              <a:t>0:50,46</a:t>
            </a:r>
          </a:p>
          <a:p>
            <a:r>
              <a:rPr lang="cs-CZ" dirty="0"/>
              <a:t>0:50,50</a:t>
            </a:r>
          </a:p>
        </p:txBody>
      </p:sp>
      <p:sp>
        <p:nvSpPr>
          <p:cNvPr id="5" name="Šipka: doleva 4"/>
          <p:cNvSpPr/>
          <p:nvPr/>
        </p:nvSpPr>
        <p:spPr>
          <a:xfrm>
            <a:off x="2339752" y="3429000"/>
            <a:ext cx="158417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 jakého zařízení má čas největší „hodnotu“?</a:t>
            </a:r>
          </a:p>
          <a:p>
            <a:r>
              <a:rPr lang="cs-CZ" dirty="0"/>
              <a:t>Ruční měření</a:t>
            </a:r>
          </a:p>
          <a:p>
            <a:r>
              <a:rPr lang="cs-CZ" dirty="0"/>
              <a:t>Poloautomatická časomíra (tzv. </a:t>
            </a:r>
            <a:r>
              <a:rPr lang="cs-CZ" dirty="0" err="1"/>
              <a:t>robertky</a:t>
            </a:r>
            <a:r>
              <a:rPr lang="cs-CZ" dirty="0"/>
              <a:t>)</a:t>
            </a:r>
          </a:p>
          <a:p>
            <a:r>
              <a:rPr lang="cs-CZ" dirty="0"/>
              <a:t>Plnoautomatická časomíra (dotykové desky)</a:t>
            </a:r>
          </a:p>
        </p:txBody>
      </p:sp>
      <p:sp>
        <p:nvSpPr>
          <p:cNvPr id="6" name="Šipka: doleva 5"/>
          <p:cNvSpPr/>
          <p:nvPr/>
        </p:nvSpPr>
        <p:spPr>
          <a:xfrm>
            <a:off x="6948264" y="3645024"/>
            <a:ext cx="122413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8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Evidence rozhodčích</a:t>
            </a:r>
          </a:p>
          <a:p>
            <a:pPr lvl="1"/>
            <a:r>
              <a:rPr lang="cs-CZ" dirty="0"/>
              <a:t>Evidenci rozhodčích provádí osoba pověřená sportovní komisí PP, DPP.</a:t>
            </a:r>
          </a:p>
          <a:p>
            <a:pPr lvl="1"/>
            <a:r>
              <a:rPr lang="cs-CZ" dirty="0"/>
              <a:t>Jedenkrát ročně ke dnu 31. 12. je provedena oprava evidence</a:t>
            </a:r>
          </a:p>
          <a:p>
            <a:pPr lvl="1"/>
            <a:r>
              <a:rPr lang="cs-CZ" dirty="0"/>
              <a:t>V průběhu ledna je vydán kompletní seznam rozhodčích, který je rozeslán do jednotlivých klubů a zveřejněn na </a:t>
            </a:r>
            <a:r>
              <a:rPr lang="cs-CZ" dirty="0">
                <a:hlinkClick r:id="rId2"/>
              </a:rPr>
              <a:t>www.svazpotapecu.cz</a:t>
            </a:r>
            <a:endParaRPr lang="cs-CZ" dirty="0"/>
          </a:p>
          <a:p>
            <a:pPr lvl="0"/>
            <a:r>
              <a:rPr lang="cs-CZ" dirty="0"/>
              <a:t>Školení a doškolování</a:t>
            </a:r>
          </a:p>
          <a:p>
            <a:pPr lvl="1"/>
            <a:r>
              <a:rPr lang="cs-CZ" dirty="0"/>
              <a:t>Organizaci školení rozhodčích III. třídy mohou provádět jednotlivé kluby prostřednictvím pověřených lektorů.</a:t>
            </a:r>
          </a:p>
          <a:p>
            <a:pPr lvl="1"/>
            <a:r>
              <a:rPr lang="cs-CZ" dirty="0"/>
              <a:t>Školení a doškolení rozhodčích I. a II. třídy je v kompetenci sportovní komise SPČR.</a:t>
            </a:r>
          </a:p>
          <a:p>
            <a:pPr lvl="1"/>
            <a:r>
              <a:rPr lang="cs-CZ" dirty="0"/>
              <a:t>Školení mezinárodních rozhodčích se řídí předpisy CMAS.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16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Na každé dráze jsou </a:t>
            </a:r>
            <a:r>
              <a:rPr lang="cs-CZ" b="1" dirty="0">
                <a:solidFill>
                  <a:schemeClr val="accent1"/>
                </a:solidFill>
              </a:rPr>
              <a:t>dva</a:t>
            </a:r>
            <a:r>
              <a:rPr lang="cs-CZ" dirty="0"/>
              <a:t> časoměřiči. Naměřili časy:</a:t>
            </a:r>
          </a:p>
          <a:p>
            <a:r>
              <a:rPr lang="cs-CZ" dirty="0"/>
              <a:t>1. dráha – 0:51,26</a:t>
            </a:r>
          </a:p>
          <a:p>
            <a:r>
              <a:rPr lang="cs-CZ" dirty="0"/>
              <a:t>2. dráha – 0:52,80</a:t>
            </a:r>
          </a:p>
          <a:p>
            <a:r>
              <a:rPr lang="cs-CZ" dirty="0"/>
              <a:t>3. dráha – 0:51,10</a:t>
            </a:r>
          </a:p>
          <a:p>
            <a:r>
              <a:rPr lang="cs-CZ" dirty="0"/>
              <a:t>4. dráha – 0:50,42</a:t>
            </a:r>
          </a:p>
          <a:p>
            <a:endParaRPr lang="cs-CZ" b="1" dirty="0"/>
          </a:p>
          <a:p>
            <a:r>
              <a:rPr lang="cs-CZ" dirty="0"/>
              <a:t>Cílový rozhodčí určil následující pořadí závodníků:</a:t>
            </a:r>
          </a:p>
          <a:p>
            <a:r>
              <a:rPr lang="cs-CZ" b="1" dirty="0"/>
              <a:t>CR:</a:t>
            </a:r>
            <a:r>
              <a:rPr lang="cs-CZ" dirty="0"/>
              <a:t> 4, 1, 3, 2</a:t>
            </a:r>
          </a:p>
          <a:p>
            <a:endParaRPr lang="cs-CZ" dirty="0"/>
          </a:p>
          <a:p>
            <a:r>
              <a:rPr lang="cs-CZ" dirty="0"/>
              <a:t>Jaké je výsledné pořadí a jaké budou mít závodníci časy?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79912" y="2996952"/>
            <a:ext cx="324036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b="1" dirty="0"/>
              <a:t>1. </a:t>
            </a:r>
            <a:r>
              <a:rPr lang="cs-CZ" dirty="0"/>
              <a:t>4 – 0:50,42 </a:t>
            </a:r>
          </a:p>
          <a:p>
            <a:r>
              <a:rPr lang="cs-CZ" b="1" dirty="0"/>
              <a:t>2. </a:t>
            </a:r>
            <a:r>
              <a:rPr lang="cs-CZ" dirty="0"/>
              <a:t>1 – 0:51,18 CR</a:t>
            </a:r>
          </a:p>
          <a:p>
            <a:r>
              <a:rPr lang="cs-CZ" b="1" dirty="0"/>
              <a:t>3. </a:t>
            </a:r>
            <a:r>
              <a:rPr lang="cs-CZ" dirty="0"/>
              <a:t>3 – 0:51,18 CR</a:t>
            </a:r>
          </a:p>
          <a:p>
            <a:r>
              <a:rPr lang="cs-CZ" b="1" dirty="0"/>
              <a:t>4.</a:t>
            </a:r>
            <a:r>
              <a:rPr lang="cs-CZ" dirty="0"/>
              <a:t> 2 – 0:52,80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075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PŘÍKLAD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Na závodech je použita automatická časomíra, na dráze č. 3 nesepnula deska ani nemáme čas z „</a:t>
            </a:r>
            <a:r>
              <a:rPr lang="cs-CZ" dirty="0" err="1"/>
              <a:t>robertka</a:t>
            </a:r>
            <a:r>
              <a:rPr lang="cs-CZ" dirty="0"/>
              <a:t>“. Co uděláte? </a:t>
            </a:r>
          </a:p>
          <a:p>
            <a:endParaRPr lang="cs-CZ" dirty="0"/>
          </a:p>
          <a:p>
            <a:r>
              <a:rPr lang="cs-CZ" dirty="0"/>
              <a:t>1. dráha – 0:51,26</a:t>
            </a:r>
          </a:p>
          <a:p>
            <a:r>
              <a:rPr lang="cs-CZ" dirty="0"/>
              <a:t>2. dráha – 0:52,80</a:t>
            </a:r>
          </a:p>
          <a:p>
            <a:r>
              <a:rPr lang="cs-CZ" dirty="0"/>
              <a:t>3. dráha – ????</a:t>
            </a:r>
          </a:p>
          <a:p>
            <a:r>
              <a:rPr lang="cs-CZ" dirty="0"/>
              <a:t>4. dráha – 0:50,42</a:t>
            </a:r>
          </a:p>
          <a:p>
            <a:endParaRPr lang="cs-CZ" dirty="0"/>
          </a:p>
          <a:p>
            <a:r>
              <a:rPr lang="cs-CZ" dirty="0"/>
              <a:t>Jaké je výsledné pořadí a jaké budou mít závodníci časy?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707904" y="3212976"/>
            <a:ext cx="427823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cs-CZ" sz="2000" dirty="0"/>
              <a:t>Ruční měření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1. dráha – 0:50,98 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2. dráha – 0:52,46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3. dráha – 0:51,12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4. dráha – 0:50,26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7DB75D-95A6-4333-B799-4902CF08621D}"/>
              </a:ext>
            </a:extLst>
          </p:cNvPr>
          <p:cNvSpPr txBox="1"/>
          <p:nvPr/>
        </p:nvSpPr>
        <p:spPr>
          <a:xfrm>
            <a:off x="777456" y="5652844"/>
            <a:ext cx="674687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Cílový rozhodčí určil následující pořadí závodníků:</a:t>
            </a:r>
          </a:p>
          <a:p>
            <a:r>
              <a:rPr lang="cs-CZ" b="1" dirty="0"/>
              <a:t>CR:</a:t>
            </a:r>
            <a:r>
              <a:rPr lang="cs-CZ" dirty="0"/>
              <a:t> 4, 1, 3, 2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5843510-8AB5-405B-A41B-AD3FA4532102}"/>
              </a:ext>
            </a:extLst>
          </p:cNvPr>
          <p:cNvSpPr txBox="1"/>
          <p:nvPr/>
        </p:nvSpPr>
        <p:spPr>
          <a:xfrm>
            <a:off x="2231738" y="4437112"/>
            <a:ext cx="306034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000" dirty="0"/>
              <a:t>0:51,12 ruční měření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0F6B0AD-7A64-40C0-9328-2B0421AF8DA8}"/>
              </a:ext>
            </a:extLst>
          </p:cNvPr>
          <p:cNvSpPr txBox="1"/>
          <p:nvPr/>
        </p:nvSpPr>
        <p:spPr>
          <a:xfrm>
            <a:off x="352598" y="4888470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21197EA-9246-461B-B971-CC37229717D3}"/>
              </a:ext>
            </a:extLst>
          </p:cNvPr>
          <p:cNvSpPr txBox="1"/>
          <p:nvPr/>
        </p:nvSpPr>
        <p:spPr>
          <a:xfrm>
            <a:off x="352598" y="3997806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4.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882D6CC-B115-47E9-92B7-3EC1B624A2D4}"/>
              </a:ext>
            </a:extLst>
          </p:cNvPr>
          <p:cNvSpPr txBox="1"/>
          <p:nvPr/>
        </p:nvSpPr>
        <p:spPr>
          <a:xfrm>
            <a:off x="352598" y="3552474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878E9F2-07CF-4B88-B257-999A668CFDF2}"/>
              </a:ext>
            </a:extLst>
          </p:cNvPr>
          <p:cNvSpPr txBox="1"/>
          <p:nvPr/>
        </p:nvSpPr>
        <p:spPr>
          <a:xfrm>
            <a:off x="339001" y="4437112"/>
            <a:ext cx="4154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2.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F87690-DC4F-4B50-9ECC-EF7B19A1A820}"/>
              </a:ext>
            </a:extLst>
          </p:cNvPr>
          <p:cNvSpPr txBox="1"/>
          <p:nvPr/>
        </p:nvSpPr>
        <p:spPr>
          <a:xfrm>
            <a:off x="6755721" y="3552474"/>
            <a:ext cx="441146" cy="15542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dirty="0"/>
              <a:t>2.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4.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3.</a:t>
            </a:r>
          </a:p>
          <a:p>
            <a:pPr>
              <a:spcBef>
                <a:spcPts val="600"/>
              </a:spcBef>
            </a:pPr>
            <a:r>
              <a:rPr lang="cs-CZ" sz="2000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63997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86BAA69-4543-402C-B672-C92FD25E1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20688"/>
            <a:ext cx="7776864" cy="5688672"/>
          </a:xfrm>
        </p:spPr>
        <p:txBody>
          <a:bodyPr>
            <a:noAutofit/>
          </a:bodyPr>
          <a:lstStyle/>
          <a:p>
            <a:pPr lvl="1"/>
            <a:r>
              <a:rPr lang="cs-CZ" sz="1800" dirty="0"/>
              <a:t>Jestliže automatické zařízení </a:t>
            </a:r>
            <a:r>
              <a:rPr lang="cs-CZ" sz="1800" dirty="0">
                <a:solidFill>
                  <a:schemeClr val="accent1"/>
                </a:solidFill>
              </a:rPr>
              <a:t>nesprávně funguje </a:t>
            </a:r>
            <a:r>
              <a:rPr lang="cs-CZ" sz="1800" dirty="0"/>
              <a:t>a nezaznamená </a:t>
            </a:r>
            <a:r>
              <a:rPr lang="cs-CZ" sz="1800" dirty="0">
                <a:solidFill>
                  <a:schemeClr val="accent1"/>
                </a:solidFill>
              </a:rPr>
              <a:t>umístění nebo čas </a:t>
            </a:r>
            <a:r>
              <a:rPr lang="cs-CZ" sz="1800" dirty="0"/>
              <a:t>jednoho nebo více závodníků z rozplavby, musí se zaznamenat všechny časy a umístění dosažené </a:t>
            </a:r>
            <a:r>
              <a:rPr lang="cs-CZ" sz="1800" dirty="0">
                <a:solidFill>
                  <a:schemeClr val="accent1"/>
                </a:solidFill>
              </a:rPr>
              <a:t>automatickou </a:t>
            </a:r>
            <a:r>
              <a:rPr lang="cs-CZ" sz="1800" dirty="0"/>
              <a:t>časomírou a dále </a:t>
            </a:r>
            <a:r>
              <a:rPr lang="cs-CZ" sz="1800" dirty="0">
                <a:solidFill>
                  <a:schemeClr val="accent1"/>
                </a:solidFill>
              </a:rPr>
              <a:t>všechny časy </a:t>
            </a:r>
            <a:r>
              <a:rPr lang="cs-CZ" sz="1800" dirty="0"/>
              <a:t>a </a:t>
            </a:r>
            <a:r>
              <a:rPr lang="cs-CZ" sz="1800" dirty="0">
                <a:solidFill>
                  <a:schemeClr val="accent1"/>
                </a:solidFill>
              </a:rPr>
              <a:t>umístění</a:t>
            </a:r>
            <a:r>
              <a:rPr lang="cs-CZ" sz="1800" dirty="0"/>
              <a:t> stanovené </a:t>
            </a:r>
            <a:r>
              <a:rPr lang="cs-CZ" sz="1800" dirty="0">
                <a:solidFill>
                  <a:schemeClr val="accent1"/>
                </a:solidFill>
              </a:rPr>
              <a:t>časoměřiči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K určení </a:t>
            </a:r>
            <a:r>
              <a:rPr lang="cs-CZ" sz="1800" dirty="0">
                <a:solidFill>
                  <a:schemeClr val="accent1"/>
                </a:solidFill>
              </a:rPr>
              <a:t>oficiálního pořadí </a:t>
            </a:r>
            <a:r>
              <a:rPr lang="cs-CZ" sz="1800" dirty="0"/>
              <a:t>v rozplavbě platí časy </a:t>
            </a:r>
            <a:r>
              <a:rPr lang="cs-CZ" sz="1800" dirty="0">
                <a:solidFill>
                  <a:schemeClr val="accent1"/>
                </a:solidFill>
              </a:rPr>
              <a:t>naměřené elektronickou časomírou jako oficiální</a:t>
            </a:r>
            <a:r>
              <a:rPr lang="cs-CZ" sz="1800" dirty="0"/>
              <a:t>. Při selhání nebo defektu bude oficiální čas závodníka určen </a:t>
            </a:r>
            <a:r>
              <a:rPr lang="cs-CZ" sz="1800" dirty="0">
                <a:solidFill>
                  <a:schemeClr val="accent1"/>
                </a:solidFill>
              </a:rPr>
              <a:t>ručním měření</a:t>
            </a:r>
            <a:r>
              <a:rPr lang="cs-CZ" sz="1800" dirty="0"/>
              <a:t>. V tomto případě musí být v protokolu uvedena poznámka </a:t>
            </a:r>
            <a:r>
              <a:rPr lang="cs-CZ" sz="1800" dirty="0">
                <a:solidFill>
                  <a:schemeClr val="accent1"/>
                </a:solidFill>
              </a:rPr>
              <a:t>"ruční měření"</a:t>
            </a:r>
            <a:r>
              <a:rPr lang="cs-CZ" sz="1800" dirty="0"/>
              <a:t>.</a:t>
            </a:r>
          </a:p>
          <a:p>
            <a:r>
              <a:rPr lang="cs-CZ" sz="1800" b="1" dirty="0"/>
              <a:t>ČR: </a:t>
            </a:r>
            <a:r>
              <a:rPr lang="cs-CZ" sz="1800" dirty="0"/>
              <a:t>Závodník, kterému je naměřen</a:t>
            </a:r>
            <a:r>
              <a:rPr lang="cs-CZ" sz="1800" dirty="0">
                <a:solidFill>
                  <a:schemeClr val="accent1"/>
                </a:solidFill>
              </a:rPr>
              <a:t> čas pouze ručně</a:t>
            </a:r>
            <a:r>
              <a:rPr lang="cs-CZ" sz="1800" dirty="0"/>
              <a:t>, nesmí být </a:t>
            </a:r>
            <a:r>
              <a:rPr lang="cs-CZ" sz="1800" dirty="0">
                <a:solidFill>
                  <a:schemeClr val="accent1"/>
                </a:solidFill>
              </a:rPr>
              <a:t>zvýhodněn</a:t>
            </a:r>
            <a:r>
              <a:rPr lang="cs-CZ" sz="1800" dirty="0"/>
              <a:t> proti ostatním závodníkům jak v umístění v rozplavbě, tak i v celkovém umístění.</a:t>
            </a:r>
          </a:p>
          <a:p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0812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CD102A-E639-4DB2-81EA-B20BB9D0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6" y="836712"/>
            <a:ext cx="7290055" cy="5472648"/>
          </a:xfrm>
        </p:spPr>
        <p:txBody>
          <a:bodyPr/>
          <a:lstStyle/>
          <a:p>
            <a:pPr lvl="1"/>
            <a:r>
              <a:rPr lang="cs-CZ" sz="1800" dirty="0"/>
              <a:t>Pořadí všech závodníků, jejichž umístění bylo stanoveno </a:t>
            </a:r>
            <a:r>
              <a:rPr lang="cs-CZ" sz="1800" dirty="0">
                <a:solidFill>
                  <a:schemeClr val="accent1"/>
                </a:solidFill>
              </a:rPr>
              <a:t>elektronickou časomírou</a:t>
            </a:r>
            <a:r>
              <a:rPr lang="cs-CZ" sz="1800" dirty="0"/>
              <a:t>, zůstane </a:t>
            </a:r>
            <a:r>
              <a:rPr lang="cs-CZ" sz="1800" dirty="0">
                <a:solidFill>
                  <a:schemeClr val="accent1"/>
                </a:solidFill>
              </a:rPr>
              <a:t>nezměněno</a:t>
            </a:r>
            <a:r>
              <a:rPr lang="cs-CZ" sz="1800" dirty="0"/>
              <a:t>. Jestliže časomíra určí čas závodníka, ale nestanoví jeho pořadí, bude jeho umístění určeno porovnáním závodníkova času s časy ostatních závodníků, majících čas zaznamenaný elektronicky. Jestliže </a:t>
            </a:r>
            <a:r>
              <a:rPr lang="cs-CZ" sz="1800" dirty="0">
                <a:solidFill>
                  <a:schemeClr val="accent1"/>
                </a:solidFill>
              </a:rPr>
              <a:t>zařízení nezaznamená ani čas ani umístění </a:t>
            </a:r>
            <a:r>
              <a:rPr lang="cs-CZ" sz="1800" dirty="0"/>
              <a:t>bude toto určeno </a:t>
            </a:r>
            <a:r>
              <a:rPr lang="cs-CZ" sz="1800" dirty="0">
                <a:solidFill>
                  <a:schemeClr val="accent1"/>
                </a:solidFill>
              </a:rPr>
              <a:t>rozhodnutím rozhodčích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Pro určení pořadí ze všech rozplaveb závodu je </a:t>
            </a:r>
            <a:r>
              <a:rPr lang="cs-CZ" sz="1800" dirty="0">
                <a:solidFill>
                  <a:schemeClr val="accent1"/>
                </a:solidFill>
              </a:rPr>
              <a:t>pořadí určeno podle naměřených časů časomíry.</a:t>
            </a:r>
            <a:r>
              <a:rPr lang="cs-CZ" sz="1800" dirty="0"/>
              <a:t> Jestliže dva nebo více závodníků dosáhnou </a:t>
            </a:r>
            <a:r>
              <a:rPr lang="cs-CZ" sz="1800" dirty="0">
                <a:solidFill>
                  <a:schemeClr val="accent1"/>
                </a:solidFill>
              </a:rPr>
              <a:t>stejného oficiálního</a:t>
            </a:r>
            <a:r>
              <a:rPr lang="cs-CZ" sz="1800" dirty="0"/>
              <a:t> času naměřeného časomírou, budou zařazeni na </a:t>
            </a:r>
            <a:r>
              <a:rPr lang="cs-CZ" sz="1800" dirty="0">
                <a:solidFill>
                  <a:schemeClr val="accent1"/>
                </a:solidFill>
              </a:rPr>
              <a:t>stejném místě</a:t>
            </a:r>
            <a:r>
              <a:rPr lang="cs-CZ" sz="1800" dirty="0"/>
              <a:t> v pořadí podle rozplaveb. 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Umístění závodníka, jehož čas je měřen ručně, bude určen pro tento závod porovnáním jeho času s ručními časy všech závodníků.</a:t>
            </a:r>
            <a:r>
              <a:rPr lang="cs-CZ" sz="1800" dirty="0"/>
              <a:t> </a:t>
            </a:r>
          </a:p>
          <a:p>
            <a:pPr lvl="1"/>
            <a:r>
              <a:rPr lang="cs-CZ" sz="1800" dirty="0"/>
              <a:t>Jestliže dva nebo více závodníků se umístí na stejném místě podle oficiálně naměřených </a:t>
            </a:r>
            <a:r>
              <a:rPr lang="cs-CZ" sz="1800" dirty="0">
                <a:solidFill>
                  <a:schemeClr val="accent1"/>
                </a:solidFill>
              </a:rPr>
              <a:t>ručních časů</a:t>
            </a:r>
            <a:r>
              <a:rPr lang="cs-CZ" sz="1800" dirty="0"/>
              <a:t>, budou umístěni </a:t>
            </a:r>
            <a:r>
              <a:rPr lang="cs-CZ" sz="1800" dirty="0">
                <a:solidFill>
                  <a:schemeClr val="accent1"/>
                </a:solidFill>
              </a:rPr>
              <a:t>na stejném místě </a:t>
            </a:r>
            <a:r>
              <a:rPr lang="cs-CZ" sz="1800" dirty="0"/>
              <a:t>podle relativního ukončení celého závodu. Jejich </a:t>
            </a:r>
            <a:r>
              <a:rPr lang="cs-CZ" sz="1800" dirty="0">
                <a:solidFill>
                  <a:schemeClr val="accent1"/>
                </a:solidFill>
              </a:rPr>
              <a:t>umístění v rozplavbách </a:t>
            </a:r>
            <a:r>
              <a:rPr lang="cs-CZ" sz="1800" dirty="0"/>
              <a:t>bude přitom </a:t>
            </a:r>
            <a:r>
              <a:rPr lang="cs-CZ" sz="1800" dirty="0">
                <a:solidFill>
                  <a:schemeClr val="accent1"/>
                </a:solidFill>
              </a:rPr>
              <a:t>zohledněno</a:t>
            </a:r>
            <a:r>
              <a:rPr lang="cs-CZ" sz="1800" dirty="0"/>
              <a:t>.</a:t>
            </a:r>
          </a:p>
          <a:p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62781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ZÁVODŮ</a:t>
            </a: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6" b="12356"/>
          <a:stretch>
            <a:fillRect/>
          </a:stretch>
        </p:blipFill>
        <p:spPr/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801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příprava Před startem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Závodníci si musí nasadit čepičky a plavecké brýle již v </a:t>
            </a:r>
            <a:r>
              <a:rPr lang="cs-CZ" sz="1800" dirty="0">
                <a:solidFill>
                  <a:schemeClr val="accent1"/>
                </a:solidFill>
              </a:rPr>
              <a:t>předstartovním prostoru </a:t>
            </a:r>
            <a:r>
              <a:rPr lang="cs-CZ" sz="1800" dirty="0"/>
              <a:t>tak, aby si ve startovním prostoru pouze obouvali monoploutev nebo ploutve.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Závodníci pro nadcházející rozplavbu se dostaví na základě informace hlasatele (nebo předstartéra) do předstartovního prostoru.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Předstartovní prostor je označený prostor pro prezentaci závodníků u předstartéra před konanou rozplavbou. Součástí předstartovního prostoru jsou označená místa pro závodníky (např. sedačky) s číselným označením shodným s číslem dráhy, na které závodník startuje.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Předstartovní prostor může již </a:t>
            </a:r>
            <a:r>
              <a:rPr lang="cs-CZ" sz="1800" dirty="0" err="1"/>
              <a:t>zaprezentovaný</a:t>
            </a:r>
            <a:r>
              <a:rPr lang="cs-CZ" sz="1800" dirty="0"/>
              <a:t> závodník u předstartéra </a:t>
            </a:r>
            <a:r>
              <a:rPr lang="cs-CZ" sz="1800" dirty="0">
                <a:solidFill>
                  <a:schemeClr val="accent1"/>
                </a:solidFill>
              </a:rPr>
              <a:t>opustit pouze s jeho souhlasem </a:t>
            </a:r>
            <a:r>
              <a:rPr lang="cs-CZ" sz="1800" dirty="0"/>
              <a:t>a musí zároveň dodržovat jeho pokyny.</a:t>
            </a:r>
          </a:p>
        </p:txBody>
      </p:sp>
    </p:spTree>
    <p:extLst>
      <p:ext uri="{BB962C8B-B14F-4D97-AF65-F5344CB8AC3E}">
        <p14:creationId xmlns:p14="http://schemas.microsoft.com/office/powerpoint/2010/main" val="18033331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Startovní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>
                <a:solidFill>
                  <a:schemeClr val="accent1"/>
                </a:solidFill>
              </a:rPr>
              <a:t>Trenér a doprovodné osoby se nesmějí pohybovat ve startovním prostoru určeném pro závodníky.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 případě, že se trenér nebo doprovodné osoby pohybují ve startovním prostoru, je jeho </a:t>
            </a:r>
            <a:r>
              <a:rPr lang="cs-CZ" sz="1800" dirty="0">
                <a:solidFill>
                  <a:schemeClr val="accent1"/>
                </a:solidFill>
              </a:rPr>
              <a:t>závodník diskvalifikován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Výjimku může povolit na požádání </a:t>
            </a:r>
            <a:r>
              <a:rPr lang="cs-CZ" sz="1800" dirty="0">
                <a:solidFill>
                  <a:schemeClr val="accent1"/>
                </a:solidFill>
              </a:rPr>
              <a:t>pouze hlavní rozhodčí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221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Startovní prostor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V případě, že během přípravy na start dojde u závodníka k </a:t>
            </a:r>
            <a:r>
              <a:rPr lang="cs-CZ" sz="1800" dirty="0">
                <a:solidFill>
                  <a:schemeClr val="accent1"/>
                </a:solidFill>
              </a:rPr>
              <a:t>technické závadě</a:t>
            </a:r>
            <a:r>
              <a:rPr lang="cs-CZ" sz="1800" dirty="0"/>
              <a:t> na výstroji, musí tuto </a:t>
            </a:r>
            <a:r>
              <a:rPr lang="cs-CZ" sz="1800" dirty="0">
                <a:solidFill>
                  <a:schemeClr val="accent1"/>
                </a:solidFill>
              </a:rPr>
              <a:t>okamžitě nahlásit rozhodčím – časoměřičům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Rozhodnutí, zda se bude čekat na opravu výstroje (tj. start závodníka) plně závisí na posouzení a </a:t>
            </a:r>
            <a:r>
              <a:rPr lang="cs-CZ" sz="1800" dirty="0">
                <a:solidFill>
                  <a:schemeClr val="accent1"/>
                </a:solidFill>
              </a:rPr>
              <a:t>rozhodnutí hlavního rozhodčího</a:t>
            </a:r>
            <a:r>
              <a:rPr lang="cs-CZ" sz="1800" dirty="0"/>
              <a:t>, které je konečné.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Časový limit na odstranění závady je </a:t>
            </a:r>
            <a:r>
              <a:rPr lang="cs-CZ" sz="1800" dirty="0">
                <a:solidFill>
                  <a:schemeClr val="accent1"/>
                </a:solidFill>
              </a:rPr>
              <a:t>3 minuty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Pokud se závodník dostaví k </a:t>
            </a:r>
            <a:r>
              <a:rPr lang="cs-CZ" sz="1800" dirty="0">
                <a:solidFill>
                  <a:schemeClr val="accent1"/>
                </a:solidFill>
              </a:rPr>
              <a:t>předstartérovi pozdě </a:t>
            </a:r>
            <a:r>
              <a:rPr lang="cs-CZ" sz="1800" dirty="0"/>
              <a:t>tj. až poté, co hlavní rozhodčí dal pokyn jeho rozplavbě k přesunutí do startovní zóny za bloky, </a:t>
            </a:r>
            <a:r>
              <a:rPr lang="cs-CZ" sz="1800" dirty="0">
                <a:solidFill>
                  <a:schemeClr val="accent1"/>
                </a:solidFill>
              </a:rPr>
              <a:t>nebude připuštěn ke startu</a:t>
            </a:r>
            <a:r>
              <a:rPr 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1785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600" dirty="0"/>
              <a:t>Při nástupu závodníků do startovního prostoru proběhne představování závodníků jménem. Při vyvolání </a:t>
            </a:r>
            <a:r>
              <a:rPr lang="cs-CZ" sz="1600" dirty="0">
                <a:solidFill>
                  <a:schemeClr val="accent1"/>
                </a:solidFill>
              </a:rPr>
              <a:t>závodník povstane a úklonou nebo zvednutím ruky se představí</a:t>
            </a:r>
            <a:r>
              <a:rPr lang="cs-CZ" sz="16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V případě, že závodník nereaguje, bude napomenut a při opakování přestupku </a:t>
            </a:r>
            <a:r>
              <a:rPr lang="cs-CZ" sz="1600" dirty="0">
                <a:solidFill>
                  <a:schemeClr val="accent1"/>
                </a:solidFill>
              </a:rPr>
              <a:t>může být vyloučen ze soutěže pro nesportovní chování</a:t>
            </a:r>
            <a:r>
              <a:rPr lang="cs-CZ" sz="1600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Po ukončení představování dá hlavní rozhodčí sérií </a:t>
            </a:r>
            <a:r>
              <a:rPr lang="cs-CZ" sz="1600" dirty="0">
                <a:solidFill>
                  <a:schemeClr val="accent1"/>
                </a:solidFill>
              </a:rPr>
              <a:t>tří krátkých hvizdů</a:t>
            </a:r>
            <a:r>
              <a:rPr lang="cs-CZ" sz="1600" dirty="0"/>
              <a:t> povel k odložení všech součástí oděvu s výjimkou plavek a k obutí ploutve/ploutví.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Závodníci mají potom </a:t>
            </a:r>
            <a:r>
              <a:rPr lang="cs-CZ" sz="1600" dirty="0">
                <a:solidFill>
                  <a:schemeClr val="accent1"/>
                </a:solidFill>
              </a:rPr>
              <a:t>jeden a půl minuty (1‘15‘‘)</a:t>
            </a:r>
            <a:r>
              <a:rPr lang="cs-CZ" sz="1600" dirty="0"/>
              <a:t> čas na to, aby se připravili. Na obou stranách bazénu jsou připevněny velké hodiny tak, aby je mohli závodníci bez problémů sledovat.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600" dirty="0"/>
              <a:t>Závodník se potom </a:t>
            </a:r>
            <a:r>
              <a:rPr lang="cs-CZ" sz="1600" dirty="0">
                <a:solidFill>
                  <a:schemeClr val="accent1"/>
                </a:solidFill>
              </a:rPr>
              <a:t>postaví či posadí na blok</a:t>
            </a:r>
            <a:r>
              <a:rPr lang="cs-CZ" sz="1600" dirty="0"/>
              <a:t>, čímž dá najevo připravenost k závodu.</a:t>
            </a:r>
          </a:p>
        </p:txBody>
      </p:sp>
    </p:spTree>
    <p:extLst>
      <p:ext uri="{BB962C8B-B14F-4D97-AF65-F5344CB8AC3E}">
        <p14:creationId xmlns:p14="http://schemas.microsoft.com/office/powerpoint/2010/main" val="24949580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Po </a:t>
            </a:r>
            <a:r>
              <a:rPr lang="cs-CZ" sz="1800" dirty="0">
                <a:solidFill>
                  <a:schemeClr val="accent1"/>
                </a:solidFill>
              </a:rPr>
              <a:t>dlouhém hvizdu</a:t>
            </a:r>
            <a:r>
              <a:rPr lang="cs-CZ" sz="1800" dirty="0"/>
              <a:t> hlavního rozhodčího, zaujmou závodníci pozici na startovním bloku. Závodníci a rozhodčí jsou připraveni ke startu.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Hlavní rozhodčí dá </a:t>
            </a:r>
            <a:r>
              <a:rPr lang="cs-CZ" sz="1800" dirty="0">
                <a:solidFill>
                  <a:schemeClr val="accent1"/>
                </a:solidFill>
              </a:rPr>
              <a:t>upaženou paží </a:t>
            </a:r>
            <a:r>
              <a:rPr lang="cs-CZ" sz="1800" dirty="0"/>
              <a:t>signál startérovi, aby naznačil, že závodníci jsou pod kontrolou startéra. Dokud není start proveden, paže hlavního rozhodčího zůstává upažena.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Na startérův pokyn </a:t>
            </a:r>
            <a:r>
              <a:rPr lang="cs-CZ" sz="1800" dirty="0">
                <a:solidFill>
                  <a:schemeClr val="accent1"/>
                </a:solidFill>
              </a:rPr>
              <a:t>“na místa“ </a:t>
            </a:r>
            <a:r>
              <a:rPr lang="cs-CZ" sz="1800" dirty="0"/>
              <a:t>musí závodníci </a:t>
            </a:r>
            <a:r>
              <a:rPr lang="cs-CZ" sz="1800" b="1" dirty="0">
                <a:solidFill>
                  <a:srgbClr val="FF0000"/>
                </a:solidFill>
              </a:rPr>
              <a:t>ihned</a:t>
            </a:r>
            <a:r>
              <a:rPr lang="cs-CZ" sz="1800" b="1" dirty="0">
                <a:solidFill>
                  <a:schemeClr val="accent1"/>
                </a:solidFill>
              </a:rPr>
              <a:t> </a:t>
            </a:r>
            <a:r>
              <a:rPr lang="cs-CZ" sz="1800" dirty="0"/>
              <a:t>zaujmout startovní polohu </a:t>
            </a:r>
            <a:r>
              <a:rPr lang="cs-CZ" sz="1800" dirty="0">
                <a:solidFill>
                  <a:schemeClr val="accent1"/>
                </a:solidFill>
              </a:rPr>
              <a:t>a zůstat v klidu</a:t>
            </a:r>
            <a:r>
              <a:rPr lang="cs-CZ" sz="1800" dirty="0"/>
              <a:t>.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1800" dirty="0"/>
              <a:t>Když jsou všichni závodníci zcela v klidu, dá startér startovní povel.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</a:rPr>
              <a:t>Zdržování při startu může rozhodčí vyhodnotit jako nesportovní chování   </a:t>
            </a:r>
          </a:p>
        </p:txBody>
      </p:sp>
    </p:spTree>
    <p:extLst>
      <p:ext uri="{BB962C8B-B14F-4D97-AF65-F5344CB8AC3E}">
        <p14:creationId xmlns:p14="http://schemas.microsoft.com/office/powerpoint/2010/main" val="1321888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Organizace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Podmínky pro udržení a zvyšování kvalifikačních tříd</a:t>
            </a:r>
          </a:p>
          <a:p>
            <a:pPr lvl="1"/>
            <a:r>
              <a:rPr lang="cs-CZ" dirty="0"/>
              <a:t>Při neúčasti na závodech nebo doškolování v průběhu </a:t>
            </a:r>
            <a:r>
              <a:rPr lang="cs-CZ" b="1" dirty="0">
                <a:solidFill>
                  <a:schemeClr val="accent1"/>
                </a:solidFill>
              </a:rPr>
              <a:t>tří (3)</a:t>
            </a:r>
            <a:r>
              <a:rPr lang="cs-CZ" dirty="0"/>
              <a:t> let je rozhodčí označen za </a:t>
            </a:r>
            <a:r>
              <a:rPr lang="cs-CZ" b="1" dirty="0">
                <a:solidFill>
                  <a:schemeClr val="accent1"/>
                </a:solidFill>
              </a:rPr>
              <a:t>neaktivního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Neaktivní rozhodčí pro obnovení své činnosti musí absolvovat doškolovací seminář, aby mohl být prokazatelně seznámen se všemi změnami v pravidlech za dobu své neaktivity.</a:t>
            </a:r>
          </a:p>
          <a:p>
            <a:pPr lvl="1"/>
            <a:r>
              <a:rPr lang="cs-CZ" dirty="0"/>
              <a:t>Neaktivní rozhodčí jsou evidováni dva (2) roky. Po uplynutí této lhůty budou k 31. 12. vyřazeni z evidence bez možnosti obnovení původní kvalifikace.</a:t>
            </a:r>
          </a:p>
          <a:p>
            <a:pPr lvl="1"/>
            <a:r>
              <a:rPr lang="cs-CZ" dirty="0"/>
              <a:t>Pro zvýšení kvalifikační třídy je nutná účast na nejméně </a:t>
            </a:r>
            <a:r>
              <a:rPr lang="cs-CZ" b="1" dirty="0">
                <a:solidFill>
                  <a:schemeClr val="accent1"/>
                </a:solidFill>
              </a:rPr>
              <a:t>deseti (10) </a:t>
            </a:r>
            <a:r>
              <a:rPr lang="cs-CZ" dirty="0"/>
              <a:t>závodech.</a:t>
            </a:r>
          </a:p>
          <a:p>
            <a:pPr lvl="1"/>
            <a:r>
              <a:rPr lang="cs-CZ" dirty="0"/>
              <a:t>Vyšší třída může být udělena minimálně </a:t>
            </a:r>
            <a:r>
              <a:rPr lang="cs-CZ" b="1" dirty="0">
                <a:solidFill>
                  <a:schemeClr val="accent1"/>
                </a:solidFill>
              </a:rPr>
              <a:t>po dvou (2)</a:t>
            </a:r>
            <a:r>
              <a:rPr lang="cs-CZ" dirty="0"/>
              <a:t> letech praxe (od posledního zvýšení kvalifikační třídy).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58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PRŮBĚH STARTU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Jestliže jeden nebo více závodníků odskočí nebo se pohne před startovním signálem, bude </a:t>
            </a:r>
            <a:r>
              <a:rPr lang="cs-CZ" sz="1800" dirty="0">
                <a:solidFill>
                  <a:schemeClr val="accent1"/>
                </a:solidFill>
              </a:rPr>
              <a:t>diskvalifikován</a:t>
            </a:r>
            <a:r>
              <a:rPr lang="cs-CZ" sz="1800" dirty="0"/>
              <a:t>. Jestliže byl startovní signál proveden před oznámením diskvalifikace, závod pokračuje a závodníci, kteří porušili pravidlo, budou diskvalifikováni po ukončení závodu.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Jestliže je diskvalifikace oznámena před startovním signálem, pak startovní signál nesmí být vydán, závodníci, kteří zůstávají v závodě, jsou odvoláni zpět a startér znovu vydá startovní povely.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1800" dirty="0"/>
              <a:t>Rozhodnutí startéra nebo hlavního rozhodčího o chybném startu jsou konečná.</a:t>
            </a:r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656799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Všeobecná 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40030" lvl="1" indent="-285750"/>
            <a:r>
              <a:rPr lang="cs-CZ" dirty="0"/>
              <a:t>Při plavání tratí </a:t>
            </a:r>
            <a:r>
              <a:rPr lang="cs-CZ" dirty="0">
                <a:solidFill>
                  <a:schemeClr val="accent1"/>
                </a:solidFill>
              </a:rPr>
              <a:t>nad 400 m </a:t>
            </a:r>
            <a:r>
              <a:rPr lang="cs-CZ" dirty="0"/>
              <a:t>musí rozhodčí závodníky informovat o </a:t>
            </a:r>
            <a:r>
              <a:rPr lang="cs-CZ" dirty="0">
                <a:solidFill>
                  <a:schemeClr val="accent1"/>
                </a:solidFill>
              </a:rPr>
              <a:t>posledních 100 m </a:t>
            </a:r>
            <a:r>
              <a:rPr lang="cs-CZ" dirty="0"/>
              <a:t>prostřednictvím pestře zbarvené tabulky o rozměrech 20 x 30 cm. Jiné ukazování uplavané tratě není povoleno.</a:t>
            </a:r>
          </a:p>
          <a:p>
            <a:pPr marL="240030" lvl="1" indent="-285750"/>
            <a:r>
              <a:rPr lang="cs-CZ" dirty="0"/>
              <a:t>Po ukončení závodu musí závodník zůstat ve své dráze ,dokud ho rozhodčí nevyzve k opuštění bazénu. Další plavání ve své dráze není přípustné, závodník bude v takovém případě diskvalifikován. Výjimkou je pokračování závodníka v závodě vlivem špatně spočítaných odplavaných úseků tratě</a:t>
            </a:r>
          </a:p>
          <a:p>
            <a:pPr marL="240030" lvl="1" indent="-285750"/>
            <a:r>
              <a:rPr lang="cs-CZ" dirty="0"/>
              <a:t>Závodník, který opustí svoji dráhu, nebo překáží nějakým způsobem jinému závodníkovi, bude diskvalifikován. Jestliže je toto chování úmyslné může být závodník diskvalifikován.</a:t>
            </a:r>
          </a:p>
          <a:p>
            <a:pPr marL="240030" lvl="1" indent="-285750"/>
            <a:r>
              <a:rPr lang="cs-CZ" dirty="0"/>
              <a:t>Při všech disciplínách se musí závodník při každé obrátce dotknout svislé stěny bazénu a nad odpočinkovým stupněm částí těla nebo částí výstroje. (ne lahví na stlačený vzduch).</a:t>
            </a:r>
          </a:p>
          <a:p>
            <a:pPr marL="128016" lvl="1" indent="0">
              <a:buNone/>
            </a:pPr>
            <a:endParaRPr lang="cs-CZ" dirty="0"/>
          </a:p>
          <a:p>
            <a:pPr marL="173736" lvl="1" indent="-45720">
              <a:buNone/>
            </a:pP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01617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Všeobecná pravidla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dirty="0"/>
              <a:t>Je zakázáno opuštění bazénu přes dotykové desky nebo cílovou stěnu bazénu . Pokud závodník toto pravidlo poruší, bude diskvalifikován.</a:t>
            </a:r>
          </a:p>
          <a:p>
            <a:pPr lvl="1"/>
            <a:r>
              <a:rPr lang="cs-CZ" dirty="0"/>
              <a:t>Závodník, který v průběhu závodu (PP, RP, BF) ztratí část svého vybavení (ploutev/ploutve, šnorchl, láhev nebo automatiku) je diskvalifikován po doplavání.</a:t>
            </a:r>
          </a:p>
          <a:p>
            <a:pPr lvl="1"/>
            <a:r>
              <a:rPr lang="cs-CZ" dirty="0"/>
              <a:t>V disciplíně 15RP/10PP v kat. „E“ může být dohmat závodníka na cílové stěně bazénu buď pod, nebo nad hladinou. Závodník může druhou část závodu tj. 10 m, plavat libovolně (na hladině nebo pod vodou).</a:t>
            </a:r>
          </a:p>
          <a:p>
            <a:pPr lvl="1"/>
            <a:r>
              <a:rPr lang="cs-CZ" dirty="0"/>
              <a:t>Vyzvednutí ztracené výstroje ze dna bazénu může být v průběhu soutěže provedeno jen na povolení hlavního rozhodčího. Zásadně nesmí být prováděno v průběhu závodu nebo přípravy na start po přerušovaném písknutí. </a:t>
            </a:r>
          </a:p>
          <a:p>
            <a:pPr lvl="1"/>
            <a:r>
              <a:rPr lang="cs-CZ" dirty="0"/>
              <a:t>V průběhu celé soutěže je zakázáno zdržovat se ve vodě bazénu o přestávkách mezi disciplínami. Výjimku může povolit hlavní rozhodčí. Toto neplatí v případě, že po ukončení jedné části soutěže začíná druhá část rozplaváním.</a:t>
            </a:r>
          </a:p>
          <a:p>
            <a:pPr marL="128016" lvl="1" indent="0">
              <a:buNone/>
            </a:pPr>
            <a:endParaRPr lang="cs-CZ" dirty="0"/>
          </a:p>
          <a:p>
            <a:pPr marL="173736" lvl="1" indent="-45720">
              <a:buNone/>
            </a:pPr>
            <a:endParaRPr lang="cs-CZ" dirty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342294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ŠTAFETY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sz="1800" dirty="0"/>
              <a:t>Při závodech štafet bude družstvo </a:t>
            </a:r>
            <a:r>
              <a:rPr lang="cs-CZ" sz="1800" dirty="0">
                <a:solidFill>
                  <a:schemeClr val="accent1"/>
                </a:solidFill>
              </a:rPr>
              <a:t>diskvalifikováno, pokud chodidla nebo ploutev (ploutve) startujícího závodníka již opustily startovní blok před tím, než se </a:t>
            </a:r>
            <a:r>
              <a:rPr lang="cs-CZ" sz="1800" dirty="0" err="1">
                <a:solidFill>
                  <a:schemeClr val="accent1"/>
                </a:solidFill>
              </a:rPr>
              <a:t>doplavávající</a:t>
            </a:r>
            <a:r>
              <a:rPr lang="cs-CZ" sz="1800" dirty="0">
                <a:solidFill>
                  <a:schemeClr val="accent1"/>
                </a:solidFill>
              </a:rPr>
              <a:t> závodník dotkl stěny</a:t>
            </a:r>
            <a:r>
              <a:rPr lang="cs-CZ" sz="1800" dirty="0"/>
              <a:t>. Diskvalifikace nebude, když si startující závodník uvědomí svoji chybu, vrátí se ke stěně a znovu odstartuje. Nemusí se při tom vrátit na startovní blok.</a:t>
            </a:r>
          </a:p>
          <a:p>
            <a:pPr lvl="1"/>
            <a:r>
              <a:rPr lang="cs-CZ" sz="1800" dirty="0"/>
              <a:t>Při závodech štafet musí být zaznamenána na lístku jména závodníků a jejich startovní pořadí a tento lístek předán před začátkem části závodů (půlden) do vyhodnocovacího střediska. Jakákoliv změna pevného startovního pořadí znamená diskvalifikaci.</a:t>
            </a:r>
          </a:p>
          <a:p>
            <a:pPr lvl="1"/>
            <a:r>
              <a:rPr lang="cs-CZ" sz="1800" dirty="0"/>
              <a:t>Po ukončení svého úseku štafety musí závodník zůstat ve své dráze (cca 1 m od dotykových desek), dokud ho rozhodčí nevyzve k opuštění bazénu.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6933323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303098" cy="6858000"/>
          </a:xfrm>
        </p:spPr>
      </p:pic>
    </p:spTree>
    <p:extLst>
      <p:ext uri="{BB962C8B-B14F-4D97-AF65-F5344CB8AC3E}">
        <p14:creationId xmlns:p14="http://schemas.microsoft.com/office/powerpoint/2010/main" val="25704353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ŠTAFETY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cs-CZ" sz="1800" dirty="0"/>
              <a:t>Závodníci po doplavání štafetového závodu nesmějí vstoupit do bazénu, jinak bude celé družstvo diskvalifikováno.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V soutěži štafet mají všichni členové štafety povinnost řídit se pokyny hlavního rozhodčího. Zejména zahájit přípravu na start se startovními pokyny (tři krátké hvizdy). </a:t>
            </a:r>
          </a:p>
          <a:p>
            <a:pPr lvl="1"/>
            <a:r>
              <a:rPr lang="cs-CZ" sz="1800" dirty="0">
                <a:solidFill>
                  <a:schemeClr val="accent1"/>
                </a:solidFill>
              </a:rPr>
              <a:t>Striktně zakázáno </a:t>
            </a:r>
            <a:r>
              <a:rPr lang="cs-CZ" sz="1800" dirty="0"/>
              <a:t>je </a:t>
            </a:r>
            <a:r>
              <a:rPr lang="cs-CZ" sz="1800" dirty="0">
                <a:solidFill>
                  <a:schemeClr val="accent1"/>
                </a:solidFill>
              </a:rPr>
              <a:t>namáčení ploutví </a:t>
            </a:r>
            <a:r>
              <a:rPr lang="cs-CZ" sz="1800" dirty="0"/>
              <a:t>v bazénu </a:t>
            </a:r>
            <a:r>
              <a:rPr lang="cs-CZ" sz="1800" dirty="0">
                <a:solidFill>
                  <a:schemeClr val="accent1"/>
                </a:solidFill>
              </a:rPr>
              <a:t>během závodu</a:t>
            </a:r>
            <a:r>
              <a:rPr lang="cs-CZ" sz="1800" dirty="0"/>
              <a:t>. Při porušení tohoto pravidla bude družstvo diskvalifikováno.</a:t>
            </a:r>
          </a:p>
          <a:p>
            <a:pPr lvl="1"/>
            <a:r>
              <a:rPr lang="cs-CZ" sz="1800" dirty="0"/>
              <a:t>K tomuto účelu má pořadatel povinnost zajistit nádobu s vodou za každý startovní blok.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5694424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pic>
        <p:nvPicPr>
          <p:cNvPr id="8" name="Zástupný symbol pro obrázek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3" b="12423"/>
          <a:stretch>
            <a:fillRect/>
          </a:stretch>
        </p:blipFill>
        <p:spPr/>
      </p:pic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7709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PODSTATA ROZHODOVÁNÍ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Rozhodčí provádějí svá rozhodnutí samostatně a nezávisle jeden na druhém v souladu s pravidly CMAS.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479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Sbor rozhodčích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Hlavní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Vedoucí sekretariátu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Startér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Předstartér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Hlavní časoměřič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Časoměřič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Cílový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Rozhodčí pro styl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Obrátkový rozhodčí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Hlasatel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Vedoucí ceremoniálu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Lékař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4887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Obecná pravidla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1"/>
            <a:r>
              <a:rPr lang="cs-CZ" sz="1700" dirty="0"/>
              <a:t>Rozhodčí, který delegování nebo pozvánku přijal, je povinen svoji účast pořadateli potvrdit v určeném termínu a řídit se dále pokyny pořadatele. Nemůže-li se soutěže zúčastnit, je povinen se ve stanoveném termínu omluvit tomu, kdo jej delegoval nebo pozval. </a:t>
            </a:r>
          </a:p>
          <a:p>
            <a:pPr lvl="1"/>
            <a:r>
              <a:rPr lang="cs-CZ" sz="1700" dirty="0"/>
              <a:t>V případě, že se delegovaný nebo pozvaný rozhodčí nedostaví bez omluvy, bude s ním zahájeno disciplinární řízení.</a:t>
            </a:r>
          </a:p>
          <a:p>
            <a:pPr lvl="1"/>
            <a:r>
              <a:rPr lang="cs-CZ" sz="1700" dirty="0"/>
              <a:t>Každý rozhodčí je povinen opatřit si předepsaný úbor sestávající se z bílých / modrých kalhot a bílého trika.</a:t>
            </a:r>
          </a:p>
          <a:p>
            <a:pPr lvl="1"/>
            <a:r>
              <a:rPr lang="cs-CZ" sz="1700" dirty="0"/>
              <a:t>Pořadatel soutěže má právo zvolit jiný jednotný úbor pro rozhodčí. V tomto případě je pořadatel zajistit takový úbor pro všechny zúčastněné rozhodčí. </a:t>
            </a:r>
          </a:p>
          <a:p>
            <a:pPr lvl="1"/>
            <a:r>
              <a:rPr lang="cs-CZ" sz="1700" dirty="0"/>
              <a:t>Za jednotný úbor sboru rozhodčích odpovídá hlavní rozhodčí.</a:t>
            </a:r>
          </a:p>
          <a:p>
            <a:pPr lvl="1"/>
            <a:r>
              <a:rPr lang="cs-CZ" sz="1700" dirty="0"/>
              <a:t>Za nepříznivých povětrnostních podmínek, zejména při orientačních soutěžích, dbá hlavní rozhodčí především na ochranu rozhodčích před nepohodou povolením změny oblečení.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512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ORGANIZAČNÍ ŘÁD ROZHODČÍCH</a:t>
            </a:r>
            <a:br>
              <a:rPr lang="cs-CZ" sz="2800" dirty="0"/>
            </a:br>
            <a:r>
              <a:rPr lang="cs-CZ" sz="2800" dirty="0"/>
              <a:t>PP / RP A DPP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/>
              <a:t>Hodnocení rozhodčích na závodech</a:t>
            </a:r>
          </a:p>
          <a:p>
            <a:pPr lvl="1"/>
            <a:r>
              <a:rPr lang="cs-CZ" sz="1800" dirty="0"/>
              <a:t>Hlavní rozhodčí zašle na marianap@volny.cz zprávu HR.</a:t>
            </a:r>
          </a:p>
          <a:p>
            <a:pPr lvl="1"/>
            <a:r>
              <a:rPr lang="cs-CZ" sz="1800" dirty="0"/>
              <a:t>Hlavní rozhodčí zašle seznam zúčastněných rozhodčích.</a:t>
            </a:r>
          </a:p>
          <a:p>
            <a:pPr lvl="0"/>
            <a:r>
              <a:rPr lang="cs-CZ" dirty="0"/>
              <a:t>Různé</a:t>
            </a:r>
          </a:p>
          <a:p>
            <a:pPr lvl="1"/>
            <a:r>
              <a:rPr lang="cs-CZ" dirty="0"/>
              <a:t>Rozhodčí, kteří se zúčastňují závodů a nemají žádnou kvalifikaci, jsou označení v seznamu rozhodčích IV. třídou. Tito rozhodčí nejsou evidováni.</a:t>
            </a:r>
          </a:p>
        </p:txBody>
      </p:sp>
    </p:spTree>
    <p:extLst>
      <p:ext uri="{BB962C8B-B14F-4D97-AF65-F5344CB8AC3E}">
        <p14:creationId xmlns:p14="http://schemas.microsoft.com/office/powerpoint/2010/main" val="32877642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Technický delegát CMAS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 České republice práva a povinnosti technického delegáta přebírá v plném rozsahu hlavní rozhodčí.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plnou kontrolu a vážnost nad sborem rozhodčích.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schválit jejich jmenování a dát všem instrukce o speciálních pravidlech soutěže.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Může kdykoli nahradit rozhodčího, jestliže dobře neplní správně své úkoly nebo je nemůže plnit nebo není přítomný. Může jmenovat dodatečné rozhodčí, jestliže to uzná za nezbytné.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zodpovědný za technické podmínky soutěže a za zajištění shody s obecnými bezpečnostními pravidly.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Je zodpovědný za jmenování finalistů, semifinalistů a uveřejnění výsledků.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prosazovat předpisy a rozhodnutí CMAS a řešit všechny aktuální záležitosti, týkající se organizace soutěže, jestliže předpisy jejich řešení nenabízejí.</a:t>
            </a:r>
          </a:p>
          <a:p>
            <a:pPr marL="2902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180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Hlavní rozhodčí zplnomocňuje startéra, aby pokračoval ve startu. Dříve se však musí ujistit, že celý rozhodcovský sbor je připraven.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Nezávisle na startérovi může rozhodnout, zda start byl chybný.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se ubezpečit, zda vybavení a zařízení potřebná pro průběh soutěže jsou včas připravena.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 soutěžích na volné vodě je odpovědný za správné umístění tratě v souladu s plánkem, publikovaným v rozpisu soutěže.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Rozhoduje o rozmístění lodí, záchranné služby a radiového spojení.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74280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diskvalifikovat účastníka za jakékoliv porušení pravidel, a to i tehdy, jestliže je toto porušení oznámeno nebo signalizováno jiným funkcionářem.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Všechny diskvalifikace jsou podřízeny jeho rozhodnutí.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Podepisuje výsledky každé ukončené disciplíny, aby mohly být oficiálně vyvěšeny nebo jinak sděleny vedoucím družstev. Na výsledcích vyznačí čas vyvěšení.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vyloučit ze soutěže závodníka, který porušil pravidla, podle kterých probíhá soutěž.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změnit rozhodnutí kteréhokoliv rozhodčího.</a:t>
            </a:r>
            <a:endParaRPr lang="cs-CZ" dirty="0"/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8466278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2"/>
            <a:r>
              <a:rPr lang="cs-CZ" sz="1800" dirty="0"/>
              <a:t>Hlavní rozhodčí vyhotoví zprávu o průběhu závodu včetně seznamu rozhodčích.</a:t>
            </a:r>
          </a:p>
          <a:p>
            <a:pPr lvl="2"/>
            <a:r>
              <a:rPr lang="cs-CZ" sz="1800" dirty="0"/>
              <a:t>V případě, že se na soutěž nedostaví hlavní rozhodčí (do doby převzetí závodiště), převezme jeho funkci přítomný rozhodčí s nejvyšší kvalifikací schválený dohodou vedoucích družstev. Nedojde-li k dohodě, rozhodne mezi přítomnými rozhodčími s nejvyšší kvalifikací los.</a:t>
            </a:r>
          </a:p>
          <a:p>
            <a:pPr lvl="2"/>
            <a:r>
              <a:rPr lang="cs-CZ" sz="1800" dirty="0"/>
              <a:t>Řídí-li soutěž náhradní hlavní rozhodčí a původně delegovaný hlavní rozhodčí se dostaví v jejím průběhu, převezme funkci hlavního rozhodčího po skončení probíhající disciplíny.</a:t>
            </a:r>
          </a:p>
        </p:txBody>
      </p:sp>
    </p:spTree>
    <p:extLst>
      <p:ext uri="{BB962C8B-B14F-4D97-AF65-F5344CB8AC3E}">
        <p14:creationId xmlns:p14="http://schemas.microsoft.com/office/powerpoint/2010/main" val="20676405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VEDOUCÍ SEKRETARIÁTU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Připravuje všechny písemné materiály a dokumenty potřebné k soutěži.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Jmenuje své zástupce a řídí jejich práci.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Musí kontrolovat odstoupení ze závodu po každé rozplavbě nebo finále.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Zodpovídá za předání startovních lístků nosiči lístků.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Zajišťuje pořizování zápisů z jednání technické porady.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Připravuje závěrečný protokol závodu po jeho ukončení.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Se souhlasem hlavního rozhodčího dává informace tisku o závodu, jestliže není zřízeno samostatné tiskové středisko.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 odpovědný za ověření výsledku závodu dodaných z počítače nebo od časoměřiči a za umístění dodané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Ověřuje výsledky, potvrzuje nové rekordy a zaznamenává je do protokolu.</a:t>
            </a:r>
          </a:p>
        </p:txBody>
      </p:sp>
    </p:spTree>
    <p:extLst>
      <p:ext uri="{BB962C8B-B14F-4D97-AF65-F5344CB8AC3E}">
        <p14:creationId xmlns:p14="http://schemas.microsoft.com/office/powerpoint/2010/main" val="427935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l" rtl="0">
              <a:spcBef>
                <a:spcPct val="0"/>
              </a:spcBef>
            </a:pPr>
            <a:r>
              <a:rPr lang="cs-CZ" sz="3600" dirty="0">
                <a:latin typeface="+mj-lt"/>
              </a:rPr>
              <a:t>VEDOUCÍ SEKRETARIÁTU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Musí se ubezpečit, že rozhodnutí cílových rozhodčích a hlavního rozhodčího jsou zapsána v oficiálním protokolu.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Koordinuje činnost elektronické časomíry, prováděné kvalifikovanými techniky.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Kontroluje oficiální protokol, podepisuje ho a předává k podpisu hlavnímu rozhodčímu.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Předává hlasateli výsledky týkající se finále a vyhlášení vítězů.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Vedoucí výpočtového střediska může předat oficiální protokol a výsledky do sekretariátu pouze po schválení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962775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Předstartér </a:t>
            </a:r>
            <a:r>
              <a:rPr lang="cs-CZ" sz="2000" dirty="0"/>
              <a:t>(POMOCNÝ STARTÉR)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Svolává a připravuje závodníky před každým závodem ve vytyčeném předstartovním prostoru.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Všichni závodníci v předstartovním prostoru jsou povinni dbát jeho příkazů.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sdělit hlavnímu rozhodčímu všechna porušení, která zpozoroval, nebo když vyvolaný závodník je nepřítomný.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zkontrolovat, zda výstroj závodníků odpovídá pravidlům a zda jsou účastníci připraveni ke startu.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Odvádí závodníky ke startovním blokům.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11146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Má plnou pravomoc nad závodníky od okamžiku, kdy mu hlavní rozhodčí předá nad nimi kontrolu až do okamžiku startu.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Startér musí označit hlavnímu rozhodčímu každého závodníka, který zdržuje start, odmítá respektovat povely, nebo který se chová nekorektně během startovního procesu.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Diskvalifikovat za nesportovní chování může závodníka pouze hlavní rozhodčí. Tento druh diskvalifikace nemůže být považován za chybný start.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7200" dirty="0"/>
              <a:t>Má právo rozhodnout, zda start byl správný nebo ne za předpokladu, že to hlavní rozhodčí viděl stejně. Pokud si myslí, že start neproběhl správně, musí závodníky zavolat zpět.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Startér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Má právo rozhodnout, zda start byl správný nebo ne. V případě, že posoudil start jako chybný, své rozhodnutí sdělí hlavnímu rozhodčímu, kterému náleží konečné vyjádření.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Startér již může provést start, pokud usoudí, že závodník přehnaně zdržuje zaujmutí startovní pozice.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 vydávání startovního signálu při závodě v bazénu, musí být startérova pozice vzdálena cca 5 m od kraje bazénu. Časoměřiči a všichni účastníci by měly startéra zřetelně slyšet.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Koordinuje na konci každé rozplavby opuštění bazénu.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818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</a:t>
            </a:r>
          </a:p>
        </p:txBody>
      </p:sp>
      <p:pic>
        <p:nvPicPr>
          <p:cNvPr id="10" name="Zástupný symbol pro obrázek 9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3" b="12353"/>
          <a:stretch>
            <a:fillRect/>
          </a:stretch>
        </p:blipFill>
        <p:spPr/>
      </p:pic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16491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Hlavní časoměřič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0386" y="1700808"/>
            <a:ext cx="7290055" cy="4320480"/>
          </a:xfrm>
        </p:spPr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Přiděluje časoměřičům jednotlivé dráhy. Na každé dráze musí být jeden (1) až tři (3) časoměřiči. 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Hlavní časoměřič kontroluje společně s časoměřiči správnou činnost použitých stopek a schvaluje jejich použitelnost.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Přebírá od všech časoměřičů startovní lístky, kontroluje na nich záznamy a je-li to nutné, zkontroluje stopky.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Zaznamená a zkontroluje oficiální čas na startovním lístku každého závodníka.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Dohlíží na činnost všech časoměřičů a měří si kontrolní čas. Dosažené časy všech závodníků předává dále nosiči lístků. 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1800" dirty="0"/>
              <a:t>U automatické časomíry tuto funkci přebírá obsluha časomíry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ČasoměřičI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Zaznamenávají časy závodníků, za které jsou odpovědní.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Pracují se stopkami, které zkontroloval hlavní časoměřič a hlavní rozhodčí.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Na startovní signál uvedou své stopky do chodu a zastaví je, když se závodník dotkne cílové stěny.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Bezprostředně po skončení rozplavby musí zapsat čas zaznamenaný na svých stopkách na startovní lístek, který předají hlavnímu časoměřiči. Současně předloží své stopky ke kontrole.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Časoměřiči vynulují stopky při dlouhém hvizdu hlavního rozhodčího u nadcházející rozplavby.</a:t>
            </a:r>
          </a:p>
          <a:p>
            <a:pPr marL="576000" lvl="1" indent="-285750" algn="just">
              <a:lnSpc>
                <a:spcPct val="120000"/>
              </a:lnSpc>
              <a:spcBef>
                <a:spcPts val="0"/>
              </a:spcBef>
            </a:pPr>
            <a:r>
              <a:rPr lang="cs-CZ" sz="2500" dirty="0"/>
              <a:t>Jsou odpovědni za zaznamenání mezičasů při závodech na tratích delších 100 m.</a:t>
            </a:r>
            <a:endParaRPr lang="cs-CZ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err="1"/>
              <a:t>ČasoměřičI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Jejich úkolem je také kontrolovat, zda závodník provedl obrátku (a dotyk v cíli) v souladu s platnými pravidly.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Všechna porušení pravidel musí zaznamenat na startovním lístku nebo lístku k tomu určeném, podepsat a předat hlavnímu rozhodčímu.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Zaznamenávají mezičasy každých 100 m při závodech delších než 100 m.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800" dirty="0"/>
              <a:t>Při soutěži štafet kontrolují správné starty jednotlivých členů družstva na své dráze podle bodu 8.1.3.5 těchto pravidel.</a:t>
            </a:r>
          </a:p>
        </p:txBody>
      </p:sp>
    </p:spTree>
    <p:extLst>
      <p:ext uri="{BB962C8B-B14F-4D97-AF65-F5344CB8AC3E}">
        <p14:creationId xmlns:p14="http://schemas.microsoft.com/office/powerpoint/2010/main" val="11186734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Kontrolní časoměřič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případě selhání stopek některého z dráhových časoměřičů nahrazuje jeho funkci.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ostatních případech měří čas prvního závodníka v cíli.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Pomáhá časoměřičům při jejich činnosti – ukazování posledních 100m, odebírání lahví od závodníků </a:t>
            </a:r>
            <a:r>
              <a:rPr lang="cs-CZ" dirty="0" err="1"/>
              <a:t>atd</a:t>
            </a:r>
            <a:r>
              <a:rPr lang="cs-CZ" dirty="0"/>
              <a:t>…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Cíloví rozhodčí jsou dva nebo více.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Jsou umístěni přímo nad cílovou linií tak, aby v každém okamžiku měli dobrý výhled na dráhy a cílovou linii.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Určí pořadí závodníků v rozplavbě a předají ho přímo do výpočetního střediska.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Nesmí v tom samém závodě vykonávat funkci časoměřiče.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Cílový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b="1" dirty="0"/>
              <a:t>ČR: </a:t>
            </a:r>
            <a:r>
              <a:rPr lang="cs-CZ" sz="2000" dirty="0"/>
              <a:t>Jestliže je pořadí závodníků určeno cílovými rozhodčími, je v protokolu za časem pozn. CR (rozhodnutí cílových rozhodčích).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Jestliže se cíloví rozhodčí nemohou na pořadí závodníků dohodnout, rozhoduje o umístění hlavní rozhodčí. V protokolu pak bude za časem poznámka HR - rozhodnutí hlavního rozhodčího.</a:t>
            </a:r>
          </a:p>
          <a:p>
            <a:pPr marL="576000" lvl="1" indent="-285750">
              <a:lnSpc>
                <a:spcPct val="120000"/>
              </a:lnSpc>
              <a:spcBef>
                <a:spcPts val="0"/>
              </a:spcBef>
            </a:pPr>
            <a:r>
              <a:rPr lang="cs-CZ" sz="2000" dirty="0"/>
              <a:t>Jestliže nelze s jistotou určit pořadí v cíli, bude po dohodě s hlavním rozhodčím určeno pořadí podle naměřených časů.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786845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Rozhodčí pro styl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Styloví rozhodčí jsou dva.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Jsou umístěni na každé straně bazénu.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jsou dodržována pravidla pro plavecký způsob.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je dodržována 15 m zóna po startu a každé obrátce, mimo níž je zakázáno plavání pod vodou.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Tuto kontrolu mohou provádět jejich asistenti.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Všechny porušení pravidel hlásí po skončení rozplavby hlavnímu rozhodčímu.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Obrátkový rozhodčí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Jsou rozděleni pro každou dráhu hlavním rozhodčím.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Musí kontrolovat, zda závodník provedl obrátku v souladu s pravidly.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Porušení pravidel signalizuje zvednutím červeného praporku časoměřiči. Po skončení rozplavby osobně oznámí hlavnímu rozhodčímu.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sz="2000" dirty="0"/>
              <a:t>V případě štafet 4x50 kontrolují správné starty jednotlivých členů družstva.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endParaRPr lang="cs-CZ" sz="15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Hlasatel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Má za povinnost vyvolávat závodníky a družstva a představit je divákům.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Oznamuje výsledky, když není k dispozice výsledková tabule.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Poskytuje informace o závodě tak, aby učinil soutěž zajímavou. Ohlašuje také nové rekordy.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Je odpovědný za vyhlášení všech diskvalifikací.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Svolává závodníky k předstartérovi.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873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Vedoucí CEREMONIÁLU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Organizuje přípravu medailí, květin a ostatních cen.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Dohlíží na přípravu stupně vítězů, hymen, ceremonií, vztyčování vlajek a organizuje ceremoniál vyhlašování vítězů s předáváním medailí.</a:t>
            </a:r>
          </a:p>
          <a:p>
            <a:pPr marL="576000" lvl="1" indent="-285750">
              <a:lnSpc>
                <a:spcPct val="100000"/>
              </a:lnSpc>
              <a:spcBef>
                <a:spcPts val="0"/>
              </a:spcBef>
            </a:pPr>
            <a:r>
              <a:rPr lang="cs-CZ" dirty="0"/>
              <a:t>Svolává a shromažďuje sportovce, funkcionáře a nositele medailí ve stanoveném pořadí k provedení ceremoniálu podle protokolu.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96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Dokumenty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000" dirty="0"/>
              <a:t>Mezinárodní pravidla CMAS a národní pravidla České republiky v plavání s ploutvemi </a:t>
            </a:r>
          </a:p>
          <a:p>
            <a:pPr lvl="1"/>
            <a:r>
              <a:rPr lang="cs-CZ" sz="2000" dirty="0"/>
              <a:t>Soutěžní řád plavání s ploutvemi</a:t>
            </a:r>
          </a:p>
          <a:p>
            <a:pPr lvl="1"/>
            <a:r>
              <a:rPr lang="cs-CZ" sz="2000" dirty="0"/>
              <a:t>Hrací řády</a:t>
            </a:r>
          </a:p>
          <a:p>
            <a:pPr lvl="1"/>
            <a:r>
              <a:rPr lang="cs-CZ" sz="2000" dirty="0"/>
              <a:t>Propozice soutěže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Registrační a přestupní řád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Organizační řád rozhodčích PP a DPP</a:t>
            </a:r>
          </a:p>
          <a:p>
            <a:pPr lvl="1"/>
            <a:r>
              <a:rPr lang="cs-CZ" sz="2000" dirty="0"/>
              <a:t>Směrnice upravující odměny rozhodčích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Lékař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Je členem sboru rozhodčích.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Zajišťuje dohled nad lékařskou kontrolou. Přítomnost minimálně jednoho lékaře při všech soutěžích v plavání s ploutvemi je povinná.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Zodpovídá za všechny zdravotní, hygienické a lékařské otázky (poskytnutí pomoci v případě nebezpečí, spolupráce při přípravě časového rozvrhu a jídelníčku, zdravotní kontrola ubytoven, kontrola lékařských osvědčení, antidopingová kontrola atd.).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Před každým závodem musí zkontrolovat funkci nezbytného lékařského vybavení.</a:t>
            </a:r>
          </a:p>
          <a:p>
            <a:pPr marL="576000" lvl="1" indent="-285750">
              <a:lnSpc>
                <a:spcPct val="110000"/>
              </a:lnSpc>
              <a:spcBef>
                <a:spcPts val="0"/>
              </a:spcBef>
            </a:pPr>
            <a:r>
              <a:rPr lang="cs-CZ" dirty="0"/>
              <a:t>Lékařské kontroly mohou být prováděny kdykoliv během závodu.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71922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Zkratky pro označení porušení pravidel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CHS	chybný start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CHO	chybná obrátka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15N	podplavání 15m pásma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ODV	odvolán ze závodu - trenér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NED	nedoplaval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TPS	porušení stylu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NCH	nesportovní chování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NOB	nesprávné opuštění bazénu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1700" dirty="0"/>
              <a:t>PPV	plavání pod vodou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97317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Námitky - protesty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Opodstatněné doložené námitky lze podat v průběhu soutěže při: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pravidel soutěže,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soutěžního řádu PP, sportovního kalendáře a rozpisu soutěže,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porušení platných hospodářských směrnic a bezpečnostních předpisů,</a:t>
            </a:r>
          </a:p>
          <a:p>
            <a:pPr marL="758880" lvl="2" indent="-285750">
              <a:lnSpc>
                <a:spcPct val="13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900" dirty="0"/>
              <a:t>zjištění chyby ve výsledkové listině po jejím vyvěšení v čase dané rozpisem.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Každé zúčastněné družstvo smí podat protest hlavnímu rozhodčímu soutěže.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Protest může být podán pouze vedoucím družstva.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Protest proti výsledku musí být podán písemně hlavnímu rozhodčímu během třiceti (30) minut po oznámení výsledků nebo do termínu určeném v propozicích soutěže.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Pokud nesplní protest všechny výše uvedené podmínky, bude jednoznačně považován za neplatný.</a:t>
            </a:r>
          </a:p>
          <a:p>
            <a:pPr marL="576000" lvl="1" indent="-285750">
              <a:lnSpc>
                <a:spcPct val="130000"/>
              </a:lnSpc>
              <a:spcBef>
                <a:spcPts val="0"/>
              </a:spcBef>
            </a:pPr>
            <a:r>
              <a:rPr lang="cs-CZ" sz="2200" dirty="0"/>
              <a:t>Každá výsledková listina ukončené disciplíny musí být oficiálně označená časem, ve kterém byla vyvěšena nebo jinak sdělena všem vedoucím družstev. Od tohoto časového okamžiku běží doba pro podání protestu.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9192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Nesportovní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Potvrdit pořadateli soutěže svoji účast v termínu určeném propozicemi a oznámit ve stanoveném termínu požadavky na noclehy a případně další potřeby.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Dostavit se včas k soutěži, nebo se omluvit nejpozději 36 hod. před plánovaným příjezdem. Vzniknou-li přesto pořadateli prokazatelně výdaje, je přihlášená organizace v případě pozdního odhlášení účasti povinna je uhradit.</a:t>
            </a:r>
          </a:p>
          <a:p>
            <a:pPr lvl="1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1800" dirty="0"/>
              <a:t>Zajistit účast a sportovní vystupování svých závodníků na nástupech, představování a vyhlašování výsledků v předepsaném jednotném úboru; účastnit se všech porad vedoucích družstev.</a:t>
            </a:r>
          </a:p>
          <a:p>
            <a:pPr marL="28575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</a:pPr>
            <a:r>
              <a:rPr lang="cs-CZ" sz="1800" dirty="0"/>
              <a:t>Ukázněným vystupováním pomáhat pořadatelům v zajištění bezpečnosti na závodišti a klidnému průběhu soutěže, řídit se pokyny pořadatelů a rozhodčích a setrvat na závodišti až do oficiálního ukončení soutěže. Neúčast výpravy na slavnostním ukončení soutěže může omluvit pouze ředitel soutěže.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66928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Nesportovní chování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2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Vyloučení ze závodu (soutěže). Vyloučení ze soutěže se rozumí vyloučení závodníka nebo družstva na zbytek soutěže, případně z celé soutěže, které má za následek disciplinární řízení. 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 na zbytek soutěže může být závodník (družstvo) za hrubé a úmyslné porušení pravidel (úmyslné zdržování a zkažení startu, křížení dráhy apod.), za nesportovní chování (neuposlechnutí rozhodčího, nedůstojné chování apod.) a nedostaví-li se na start bez omluvy.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Vyloučen zpětně z celé soutěže může být závodník (družstvo) za závažné přestupky vzbuzující veřejné pohoršení narušující průběh celé soutěže (např. nepřijatelné chování, urážky rozhodčího a ostatních osob apod.).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O vyloučení – 16.1.3.1. – rozhoduje hlavní rozhodčí.</a:t>
            </a:r>
          </a:p>
          <a:p>
            <a:pPr lvl="3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O vyloučení – 16.1.3.2. – rozhoduje sportovní komise SPČR na návrh hlavního rozhodčího.</a:t>
            </a:r>
          </a:p>
          <a:p>
            <a:pPr lvl="2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Potrestání při podvodních soutěžích porušení pravidel se řídí jednotlivými pravidly odpovídající disciplíny.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1833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DISTANČNÍ PLAVÁNÍ S PLOUTVEMI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Jitka Dostálová</a:t>
            </a:r>
          </a:p>
        </p:txBody>
      </p:sp>
      <p:pic>
        <p:nvPicPr>
          <p:cNvPr id="4" name="Zástupný symbol pro obrázek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3" b="16653"/>
          <a:stretch>
            <a:fillRect/>
          </a:stretch>
        </p:blipFill>
        <p:spPr>
          <a:xfrm>
            <a:off x="2286" y="-350912"/>
            <a:ext cx="9141714" cy="4572000"/>
          </a:xfrm>
        </p:spPr>
      </p:pic>
    </p:spTree>
    <p:extLst>
      <p:ext uri="{BB962C8B-B14F-4D97-AF65-F5344CB8AC3E}">
        <p14:creationId xmlns:p14="http://schemas.microsoft.com/office/powerpoint/2010/main" val="299618479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Dokumenty </a:t>
            </a:r>
            <a:r>
              <a:rPr lang="cs-CZ" sz="3600" dirty="0" err="1">
                <a:solidFill>
                  <a:schemeClr val="tx1"/>
                </a:solidFill>
              </a:rPr>
              <a:t>dpp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56128" y="2286000"/>
            <a:ext cx="6756232" cy="402336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s-CZ" sz="1600" dirty="0"/>
              <a:t>Všechny soutěže DPP se řídí: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Mezinárodními pravidly PP a DPP (CMAS </a:t>
            </a:r>
            <a:r>
              <a:rPr lang="cs-CZ" sz="1600" dirty="0" err="1"/>
              <a:t>Rules</a:t>
            </a:r>
            <a:r>
              <a:rPr lang="cs-CZ" sz="1600" dirty="0"/>
              <a:t>)</a:t>
            </a:r>
          </a:p>
          <a:p>
            <a:pPr marL="458788" lvl="1" indent="-190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dirty="0"/>
              <a:t>Přílohou pravidel pro Světový pohár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Národními pravidly PP a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Soutěžním řádem ČR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Hracím řádem DPP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Propozicemi soutěže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5229293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omezení délky plavaných tratí </a:t>
            </a:r>
            <a:r>
              <a:rPr lang="cs-CZ" sz="3600" dirty="0" err="1">
                <a:solidFill>
                  <a:schemeClr val="tx1"/>
                </a:solidFill>
              </a:rPr>
              <a:t>dpp</a:t>
            </a:r>
            <a:endParaRPr lang="cs-CZ" sz="36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Plavání na volné vodě: soutěže mohou být pořádány na libovolnou vzdálenost za podmínky plného zajištění </a:t>
            </a:r>
            <a:r>
              <a:rPr lang="cs-CZ" sz="1600" b="1" dirty="0">
                <a:solidFill>
                  <a:schemeClr val="accent1"/>
                </a:solidFill>
              </a:rPr>
              <a:t>bezpečnosti</a:t>
            </a:r>
            <a:r>
              <a:rPr lang="cs-CZ" sz="1600" dirty="0"/>
              <a:t> závodníků.</a:t>
            </a:r>
          </a:p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600" dirty="0"/>
          </a:p>
          <a:p>
            <a:pPr marL="310896" lvl="2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dirty="0"/>
              <a:t>Omezení dle věkových kategorií: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D je maximální trať 6 km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C je maximální trať 8 km</a:t>
            </a:r>
          </a:p>
          <a:p>
            <a:pPr marL="622300" lvl="3" indent="-268288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Pro kategorii E je maximální trať 800 m</a:t>
            </a:r>
          </a:p>
          <a:p>
            <a:pPr algn="just">
              <a:lnSpc>
                <a:spcPct val="150000"/>
              </a:lnSpc>
            </a:pP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28184" y="4128403"/>
            <a:ext cx="1451423" cy="338554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cs-CZ" sz="1600" dirty="0"/>
              <a:t>Praxe ČR???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15616" y="4869160"/>
            <a:ext cx="4763544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sz="1600" dirty="0"/>
              <a:t>Praxe ČR: 	E 	– 500 m</a:t>
            </a:r>
          </a:p>
          <a:p>
            <a:r>
              <a:rPr lang="cs-CZ" sz="1600" dirty="0"/>
              <a:t>		D + V	– 1000 m </a:t>
            </a:r>
          </a:p>
          <a:p>
            <a:r>
              <a:rPr lang="cs-CZ" sz="1600" dirty="0"/>
              <a:t>		C	– 2000 m</a:t>
            </a:r>
          </a:p>
          <a:p>
            <a:r>
              <a:rPr lang="cs-CZ" sz="1600" dirty="0"/>
              <a:t>		A + B	– 4000 m</a:t>
            </a:r>
          </a:p>
          <a:p>
            <a:r>
              <a:rPr lang="cs-CZ" sz="1600" dirty="0"/>
              <a:t>Světová a kontinentální mistrovství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4x2000 m - smíšená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6000 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916832"/>
            <a:ext cx="7290055" cy="438340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Jako plavání na volné vodě musí být definován jakýkoliv závod, konající se v </a:t>
            </a:r>
            <a:r>
              <a:rPr lang="cs-CZ" b="1" dirty="0"/>
              <a:t>řekách, jezerech nebo na moři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Trať musí být volena ve vodách </a:t>
            </a:r>
            <a:r>
              <a:rPr lang="cs-CZ" b="1" dirty="0"/>
              <a:t>se slabými proudy a nízkým odlivem a přílivem</a:t>
            </a:r>
            <a:r>
              <a:rPr lang="cs-CZ" dirty="0"/>
              <a:t>. Může se jednat o vodu sladkou nebo slanou.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Jednu </a:t>
            </a:r>
            <a:r>
              <a:rPr lang="cs-CZ" b="1" dirty="0"/>
              <a:t>hodinu před startem </a:t>
            </a:r>
            <a:r>
              <a:rPr lang="cs-CZ" dirty="0"/>
              <a:t>musí být </a:t>
            </a:r>
            <a:r>
              <a:rPr lang="cs-CZ" b="1" dirty="0"/>
              <a:t>postavena trať</a:t>
            </a:r>
            <a:r>
              <a:rPr lang="cs-CZ" dirty="0"/>
              <a:t> závodu, která se nesmí již měnit.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Během závodu </a:t>
            </a:r>
            <a:r>
              <a:rPr lang="cs-CZ" b="1" dirty="0"/>
              <a:t>jsou nutné záchranné čluny</a:t>
            </a:r>
            <a:r>
              <a:rPr lang="cs-CZ" dirty="0"/>
              <a:t>, ne méně jak jeden (1) na každých deset (10) závodníků.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V případě, že nemá pořadatel k dispozici </a:t>
            </a:r>
            <a:r>
              <a:rPr lang="cs-CZ" b="1" dirty="0"/>
              <a:t>dostatečný počet záchranných člunů </a:t>
            </a:r>
            <a:r>
              <a:rPr lang="cs-CZ" dirty="0"/>
              <a:t>podle pravidel, je nutné na poradě vedoucích zaujmout takové řešení, aby byla dodržena v každém případě </a:t>
            </a:r>
            <a:r>
              <a:rPr lang="cs-CZ" b="1" dirty="0">
                <a:solidFill>
                  <a:srgbClr val="00B0F0"/>
                </a:solidFill>
              </a:rPr>
              <a:t>bezpečnost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/>
              <a:t>závodníků.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>
                <a:solidFill>
                  <a:schemeClr val="tx1"/>
                </a:solidFill>
              </a:rPr>
              <a:t>Distanční plavání s ploutvemi (DPP/LD)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8145" y="2420888"/>
            <a:ext cx="7290055" cy="4023360"/>
          </a:xfrm>
        </p:spPr>
        <p:txBody>
          <a:bodyPr>
            <a:noAutofit/>
          </a:bodyPr>
          <a:lstStyle/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Teplota vody smí být </a:t>
            </a:r>
            <a:r>
              <a:rPr lang="cs-CZ" b="1" dirty="0"/>
              <a:t>minimálně 14° C</a:t>
            </a:r>
            <a:r>
              <a:rPr lang="cs-CZ" dirty="0"/>
              <a:t>. Ověřuje se v den závodu dvě hodiny před startem, ve středu plavané tratě a v hloubce 0,40 m. Jestliže je teplota nižší než 14°C, jsou závodníci povinni mít během závodu plavecký oblek z neoprenu.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Na poradě vedoucích může být dohodnuto zkrácení délky tratě.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Potvrzení místního příslušného hygienického úřadu musí zajišťovat, že závodní místo je vhodné pro plavání </a:t>
            </a:r>
            <a:r>
              <a:rPr lang="cs-CZ" b="1" dirty="0"/>
              <a:t>z hlediska hygieny</a:t>
            </a:r>
            <a:r>
              <a:rPr lang="cs-CZ" dirty="0"/>
              <a:t> a </a:t>
            </a:r>
            <a:r>
              <a:rPr lang="cs-CZ" b="1" dirty="0">
                <a:solidFill>
                  <a:srgbClr val="00B0F0"/>
                </a:solidFill>
              </a:rPr>
              <a:t>bezpečnosti</a:t>
            </a:r>
            <a:r>
              <a:rPr lang="cs-CZ" dirty="0"/>
              <a:t>.</a:t>
            </a:r>
          </a:p>
          <a:p>
            <a:pPr marL="57600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dirty="0"/>
              <a:t>Každá </a:t>
            </a:r>
            <a:r>
              <a:rPr lang="cs-CZ" b="1" dirty="0"/>
              <a:t>obrátka</a:t>
            </a:r>
            <a:r>
              <a:rPr lang="cs-CZ" dirty="0"/>
              <a:t> a změna směru </a:t>
            </a:r>
            <a:r>
              <a:rPr lang="cs-CZ" b="1" dirty="0"/>
              <a:t>musí být zřetelně označena </a:t>
            </a:r>
            <a:r>
              <a:rPr lang="cs-CZ" dirty="0"/>
              <a:t>jasně viditelnou bójí.</a:t>
            </a:r>
          </a:p>
        </p:txBody>
      </p:sp>
    </p:spTree>
    <p:extLst>
      <p:ext uri="{BB962C8B-B14F-4D97-AF65-F5344CB8AC3E}">
        <p14:creationId xmlns:p14="http://schemas.microsoft.com/office/powerpoint/2010/main" val="3977871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Vlastní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ppt/theme/themeOverride2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ppt/theme/themeOverride3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1136</TotalTime>
  <Words>8031</Words>
  <Application>Microsoft Office PowerPoint</Application>
  <PresentationFormat>Předvádění na obrazovce (4:3)</PresentationFormat>
  <Paragraphs>742</Paragraphs>
  <Slides>123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123</vt:i4>
      </vt:variant>
    </vt:vector>
  </HeadingPairs>
  <TitlesOfParts>
    <vt:vector size="131" baseType="lpstr">
      <vt:lpstr>Arial</vt:lpstr>
      <vt:lpstr>Calibri</vt:lpstr>
      <vt:lpstr>Times New Roman</vt:lpstr>
      <vt:lpstr>Tw Cen MT</vt:lpstr>
      <vt:lpstr>Verdana</vt:lpstr>
      <vt:lpstr>Wingdings</vt:lpstr>
      <vt:lpstr>Wingdings 3</vt:lpstr>
      <vt:lpstr>Integrál</vt:lpstr>
      <vt:lpstr>Školení rozhodčích  PP/RP a DPP ii. A III. třídy</vt:lpstr>
      <vt:lpstr>Harmonogram školení</vt:lpstr>
      <vt:lpstr>Struktura svazu</vt:lpstr>
      <vt:lpstr>Organizace rozhodčích</vt:lpstr>
      <vt:lpstr>Organizace rozhodčích</vt:lpstr>
      <vt:lpstr>Organizace rozhodčích</vt:lpstr>
      <vt:lpstr>ORGANIZAČNÍ ŘÁD ROZHODČÍCH PP / RP A DPP</vt:lpstr>
      <vt:lpstr>Dokumenty</vt:lpstr>
      <vt:lpstr>Dokumenty ČR</vt:lpstr>
      <vt:lpstr>Hrací řád</vt:lpstr>
      <vt:lpstr>Dokumenty CMAS</vt:lpstr>
      <vt:lpstr>Plavání s ploutvemi</vt:lpstr>
      <vt:lpstr>Definice</vt:lpstr>
      <vt:lpstr>Věkové kategorie</vt:lpstr>
      <vt:lpstr>Věkové kategorie</vt:lpstr>
      <vt:lpstr>disciplínY</vt:lpstr>
      <vt:lpstr>Omezení disciplín</vt:lpstr>
      <vt:lpstr>OMEZENÍ kat. E</vt:lpstr>
      <vt:lpstr>Omezení účasti na soutěžích cmas</vt:lpstr>
      <vt:lpstr>Technika plavání</vt:lpstr>
      <vt:lpstr>PLAVÁNÍ S PLOUTVEMI (PP/SF)</vt:lpstr>
      <vt:lpstr>PLAVÁNÍ S PLOUTVEMI NA NÁDECH (RP/AP)</vt:lpstr>
      <vt:lpstr>PLAVÁNÍ POD VODOU S DÝCHACÍM PŘÍSTROJEM (RP/IM)</vt:lpstr>
      <vt:lpstr>Bi-Fins (BF/BF)</vt:lpstr>
      <vt:lpstr>Vybavení</vt:lpstr>
      <vt:lpstr>Povolené vybavení PP, RP, DPP</vt:lpstr>
      <vt:lpstr>Povolené vybavení PP, RP, DPP</vt:lpstr>
      <vt:lpstr>Povolené vybavení PP, RP, DPP</vt:lpstr>
      <vt:lpstr>Povolené vybavení PP, RP, DPP</vt:lpstr>
      <vt:lpstr>Povolené vybavení PP, RP, DPP</vt:lpstr>
      <vt:lpstr>Povolené vybavení BF</vt:lpstr>
      <vt:lpstr>Povolené vybavení BF</vt:lpstr>
      <vt:lpstr>Povolené vybavení BF</vt:lpstr>
      <vt:lpstr>povolené vybavení</vt:lpstr>
      <vt:lpstr>povolené vybavení</vt:lpstr>
      <vt:lpstr>POVOLENÉ VYBAVENÍ</vt:lpstr>
      <vt:lpstr>povolené vybavení </vt:lpstr>
      <vt:lpstr>Pomocná výstroj</vt:lpstr>
      <vt:lpstr>Pomocná výstroj</vt:lpstr>
      <vt:lpstr>Pomocná výstroj</vt:lpstr>
      <vt:lpstr>Zakázané pomocné vybavení</vt:lpstr>
      <vt:lpstr>Technická pravidla</vt:lpstr>
      <vt:lpstr>Předpisy pro zařízení bazénu</vt:lpstr>
      <vt:lpstr>MĚŘÍCÍ ČASOVÉ ZAŘÍZENÍ</vt:lpstr>
      <vt:lpstr>MĚŘÍCÍ ČASOVÉ ZAŘÍZENÍ</vt:lpstr>
      <vt:lpstr>MĚŘÍCÍ ČASOVÉ ZAŘÍZENÍ</vt:lpstr>
      <vt:lpstr>PŘÍKLAD</vt:lpstr>
      <vt:lpstr>PŘÍKLAD</vt:lpstr>
      <vt:lpstr>PŘÍKLAD</vt:lpstr>
      <vt:lpstr>PŘÍKLAD</vt:lpstr>
      <vt:lpstr>PŘÍKLAD</vt:lpstr>
      <vt:lpstr>Prezentace aplikace PowerPoint</vt:lpstr>
      <vt:lpstr>Prezentace aplikace PowerPoint</vt:lpstr>
      <vt:lpstr>PRŮBĚH ZÁVODŮ</vt:lpstr>
      <vt:lpstr>příprava Před startem</vt:lpstr>
      <vt:lpstr>Startovní prostor</vt:lpstr>
      <vt:lpstr>Startovní prostor</vt:lpstr>
      <vt:lpstr>PRŮBĚH STARTU</vt:lpstr>
      <vt:lpstr>PRŮBĚH STARTU</vt:lpstr>
      <vt:lpstr>PRŮBĚH STARTU</vt:lpstr>
      <vt:lpstr>Všeobecná pravidla</vt:lpstr>
      <vt:lpstr>Všeobecná pravidla</vt:lpstr>
      <vt:lpstr>ŠTAFETY</vt:lpstr>
      <vt:lpstr>Prezentace aplikace PowerPoint</vt:lpstr>
      <vt:lpstr>ŠTAFETY</vt:lpstr>
      <vt:lpstr>Sbor rozhodčích</vt:lpstr>
      <vt:lpstr>PODSTATA ROZHODOVÁNÍ</vt:lpstr>
      <vt:lpstr>Sbor rozhodčích</vt:lpstr>
      <vt:lpstr>Obecná pravidla</vt:lpstr>
      <vt:lpstr>Technický delegát CMAS</vt:lpstr>
      <vt:lpstr>Hlavní rozhodčí</vt:lpstr>
      <vt:lpstr>Hlavní rozhodčí</vt:lpstr>
      <vt:lpstr>Hlavní rozhodčí</vt:lpstr>
      <vt:lpstr>Hlavní rozhodčí</vt:lpstr>
      <vt:lpstr>VEDOUCÍ SEKRETARIÁTU</vt:lpstr>
      <vt:lpstr>VEDOUCÍ SEKRETARIÁTU</vt:lpstr>
      <vt:lpstr>Předstartér (POMOCNÝ STARTÉR)</vt:lpstr>
      <vt:lpstr>Startér</vt:lpstr>
      <vt:lpstr>Startér</vt:lpstr>
      <vt:lpstr>Hlavní časoměřič</vt:lpstr>
      <vt:lpstr>ČasoměřičI</vt:lpstr>
      <vt:lpstr>ČasoměřičI</vt:lpstr>
      <vt:lpstr>Kontrolní časoměřič</vt:lpstr>
      <vt:lpstr>Cílový rozhodčí</vt:lpstr>
      <vt:lpstr>Cílový rozhodčí</vt:lpstr>
      <vt:lpstr>Rozhodčí pro styl</vt:lpstr>
      <vt:lpstr>Obrátkový rozhodčí</vt:lpstr>
      <vt:lpstr>Hlasatel</vt:lpstr>
      <vt:lpstr>Vedoucí CEREMONIÁLU</vt:lpstr>
      <vt:lpstr>Lékař</vt:lpstr>
      <vt:lpstr>Zkratky pro označení porušení pravidel</vt:lpstr>
      <vt:lpstr>Námitky - protesty</vt:lpstr>
      <vt:lpstr>Nesportovní chování</vt:lpstr>
      <vt:lpstr>Nesportovní chování</vt:lpstr>
      <vt:lpstr>DISTANČNÍ PLAVÁNÍ S PLOUTVEMI</vt:lpstr>
      <vt:lpstr>Dokumenty dpp</vt:lpstr>
      <vt:lpstr>omezení délky plavaných tratí dpp</vt:lpstr>
      <vt:lpstr>Distanční plavání s ploutvemi (DPP/LD)</vt:lpstr>
      <vt:lpstr>Distanční plavání s ploutvemi (DPP/LD)</vt:lpstr>
      <vt:lpstr>Distanční plavání s ploutvemi (DPP/LD)</vt:lpstr>
      <vt:lpstr>CÍLOVÝ KORIDOR</vt:lpstr>
      <vt:lpstr>Distanční plavání s ploutvemi (DPP/LD)</vt:lpstr>
      <vt:lpstr>Technika plavání DPP</vt:lpstr>
      <vt:lpstr>Vybavení pro DPP</vt:lpstr>
      <vt:lpstr>Průběh závodu</vt:lpstr>
      <vt:lpstr>Průběh startu</vt:lpstr>
      <vt:lpstr>Přemýšlej</vt:lpstr>
      <vt:lpstr>Průběh závodu</vt:lpstr>
      <vt:lpstr>Průběh závodu</vt:lpstr>
      <vt:lpstr>Plán tratě</vt:lpstr>
      <vt:lpstr>Sbor rozhodčích</vt:lpstr>
      <vt:lpstr>Hlavní rozhodčí</vt:lpstr>
      <vt:lpstr>Sbor rozhodčích</vt:lpstr>
      <vt:lpstr>Soutěže na volné vodě</vt:lpstr>
      <vt:lpstr>Soutěže na volné vodě</vt:lpstr>
      <vt:lpstr>Přemýšlej</vt:lpstr>
      <vt:lpstr>Prezentace aplikace PowerPoint</vt:lpstr>
      <vt:lpstr>PRVNÍ POMOC</vt:lpstr>
      <vt:lpstr>první pomoc</vt:lpstr>
      <vt:lpstr>KPR</vt:lpstr>
      <vt:lpstr>OKAMŽITÁ KPR, ČASOVÝ FAKTOR</vt:lpstr>
      <vt:lpstr>aed</vt:lpstr>
      <vt:lpstr>Umístění defibrilačních elektrod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Školení rozhodčích PP / RP a DPP</dc:title>
  <dc:creator>Verunka</dc:creator>
  <cp:lastModifiedBy>Petr Polišenský</cp:lastModifiedBy>
  <cp:revision>93</cp:revision>
  <dcterms:created xsi:type="dcterms:W3CDTF">2016-03-23T13:13:33Z</dcterms:created>
  <dcterms:modified xsi:type="dcterms:W3CDTF">2024-04-17T15:06:48Z</dcterms:modified>
</cp:coreProperties>
</file>